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316" r:id="rId4"/>
    <p:sldId id="317" r:id="rId5"/>
    <p:sldId id="318" r:id="rId6"/>
    <p:sldId id="330" r:id="rId7"/>
    <p:sldId id="341" r:id="rId8"/>
    <p:sldId id="335" r:id="rId9"/>
    <p:sldId id="260" r:id="rId10"/>
    <p:sldId id="319" r:id="rId11"/>
    <p:sldId id="257" r:id="rId12"/>
    <p:sldId id="338" r:id="rId13"/>
    <p:sldId id="332" r:id="rId14"/>
    <p:sldId id="333" r:id="rId15"/>
    <p:sldId id="334" r:id="rId16"/>
    <p:sldId id="331" r:id="rId17"/>
    <p:sldId id="320" r:id="rId18"/>
    <p:sldId id="323" r:id="rId19"/>
    <p:sldId id="321" r:id="rId20"/>
    <p:sldId id="322" r:id="rId21"/>
    <p:sldId id="328" r:id="rId22"/>
    <p:sldId id="329" r:id="rId23"/>
    <p:sldId id="326" r:id="rId24"/>
    <p:sldId id="346" r:id="rId25"/>
    <p:sldId id="347" r:id="rId26"/>
    <p:sldId id="348" r:id="rId27"/>
    <p:sldId id="350" r:id="rId28"/>
    <p:sldId id="349" r:id="rId29"/>
    <p:sldId id="324" r:id="rId30"/>
    <p:sldId id="342" r:id="rId31"/>
    <p:sldId id="343" r:id="rId32"/>
    <p:sldId id="344" r:id="rId33"/>
    <p:sldId id="345" r:id="rId34"/>
    <p:sldId id="351" r:id="rId35"/>
    <p:sldId id="339" r:id="rId36"/>
    <p:sldId id="33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FF5E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F2050-6713-4F2A-BC18-FA52BB680204}" v="2611" dt="2021-11-24T05:21:14.042"/>
    <p1510:client id="{4BA03694-1DC7-4D0E-A9B8-1D2EB2F0EA7C}" v="1083" dt="2021-11-24T05:06:04.889"/>
    <p1510:client id="{B40272A4-D42C-0E4E-BBE2-77C4F3DC151A}" v="24" dt="2021-11-23T11:57:20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13" autoAdjust="0"/>
  </p:normalViewPr>
  <p:slideViewPr>
    <p:cSldViewPr snapToGrid="0">
      <p:cViewPr varScale="1">
        <p:scale>
          <a:sx n="157" d="100"/>
          <a:sy n="157" d="100"/>
        </p:scale>
        <p:origin x="30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1:14:04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1 138 16383,'57'0'0,"-4"0"0,-25 0 0,-2 0 0,0 0 0,-5 0 0,12 0 0,-12 0 0,8 0 0,-5 0 0,6 0 0,-2 0 0,5 0 0,-1 0 0,9 0 0,-4 0 0,10 0 0,-4 0 0,5 0 0,1 0 0,0 0 0,6 0 0,-9 0 0,8 0 0,-10 0 0,5 0 0,0 0 0,5 0 0,0 0 0,1-5 0,-10 4 0,2-4 0,-11 5 0,5 0 0,-7 0 0,1 0 0,0 0 0,6 0 0,-4 0 0,10 0 0,-5 0 0,7 0 0,0 0 0,0 0 0,0 0 0,0 0 0,-1 0 0,1 0 0,-1 0 0,-5 0 0,-3 0 0,1 0 0,-6-6 0,-1 5 0,-2-4 0,-8 5 0,7 0 0,-2 0 0,6 0 0,0 0 0,9 0 0,-6 0 0,8 0 0,-8 0 0,2 0 0,1 0 0,-6 0 0,5 0 0,-6 0 0,-1 0 0,3 0 0,-1 0 0,8 0 0,-1 0 0,1 0 0,4 0 0,-4 0 0,6 4 0,-1 3 0,1 4 0,9 3 0,1-1 0,8 2 0,-6-8 0,3 1 0,-12-4 0,12-2 0,-13 3 0,7-5 0,-16 0 0,2 0 0,-9 0 0,2 0 0,-3 0 0,5 0 0,-4 0 0,5 0 0,-6 0 0,7 0 0,1 0 0,7 0 0,0 0 0,-2 0 0,-5 0 0,-10 0 0,-6 0 0,0-6 0,-5 5 0,5-4 0,-6 5 0,-1 0 0,1 0 0,0 0 0,6 0 0,2 0 0,6 0 0,2 0 0,3 0 0,-4 0 0,3 0 0,-4 0 0,0 0 0,4 0 0,-3 0 0,-2 0 0,1 0 0,-6 0 0,0 0 0,4 0 0,3 0 0,0 0 0,6 0 0,-2 0 0,-1 0 0,9 0 0,-4 0 0,6 0 0,0 0 0,-4 0 0,-3 0 0,-6 0 0,-8 0 0,4 0 0,-4 0 0,5 0 0,1 0 0,-6 0 0,5 0 0,-4 0 0,6 0 0,4 0 0,-8 0 0,7 0 0,-8 0 0,8 0 0,0 0 0,1 0 0,5 0 0,-7 0 0,10 0 0,-4 0 0,-1 0 0,5 0 0,-11 0 0,10 0 0,-8 0 0,8 0 0,-2 0 0,5 0 0,0 0 0,0 0 0,-1 0 0,1 0 0,0 0 0,0 0 0,-6 0 0,-2 0 0,-7 0 0,0 0 0,-6 0 0,-2 0 0,-6 0 0,-1 0 0,1 0 0,3 0 0,4 0 0,4 0 0,-1 0 0,3-3 0,3 1 0,-1-6 0,5 5 0,0-7 0,-4 3 0,11 0 0,-5-4 0,1 6 0,4-1 0,-6-4 0,3 7 0,10-6 0,-7 1 0,10 3 0,-8 0 0,0 5 0,-6 0 0,4 0 0,-10 0 0,2 0 0,-4 0 0,0 0 0,6-6 0,-5-2 0,10-4 0,-11 2 0,0 2 0,-1 1 0,-7 2 0,4-1 0,-1 4 0,2-4 0,3 3 0,0-1 0,6 3 0,-4 1 0,9 0 0,-10-6 0,5 5 0,-7-4 0,-7 5 0,5 0 0,-11 0 0,8 0 0,-6 0 0,4 0 0,0 0 0,3 0 0,-6 0 0,2 0 0,0 0 0,-5 0 0,5 0 0,-6 0 0,0 0 0,-1 0 0,1 1 0,0 2 0,-1 1 0,1 4 0,0-3 0,3 7 0,0-5 0,6 5 0,1-5 0,3 3 0,1 4 0,-5-3 0,-3 0 0,-6-3 0,0-6 0,-5 2 0,3 0 0,-3-3 0,-1 3 0,5-4 0,-5 0 0,6 0 0,-1 0 0,0 0 0,1 0 0,-3 0 0,0 5 0,1 0 0,-3 1 0,2 2 0,-2-6 0,2 3 0,2-2 0,1-1 0,0 1 0,-1-3 0,-3 0 0,1 0 0,-3 0 0,8 0 0,-8 0 0,4 0 0,-1 0 0,-4 0 0,7-5 0,-5 4 0,-1-3 0,5 4 0,-3 0 0,3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67BFC-CBFA-4188-AE97-774D7FFFA43C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D015A-A00A-46FB-AD2D-C01BD896A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23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ko-KR" altLang="en-US">
                <a:latin typeface="Calibri"/>
                <a:ea typeface="맑은 고딕"/>
                <a:cs typeface="Calibri"/>
              </a:rPr>
              <a:t>자료는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생활인구 데이터를 추출하여 월별, 자치구별로 계산하고 정리하여 엑셀에 나타낸 표입니다.</a:t>
            </a:r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8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>
                <a:ea typeface="맑은 고딕"/>
              </a:rPr>
              <a:t>네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가지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변수들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중에서</a:t>
            </a:r>
            <a:r>
              <a:rPr lang="en-US" altLang="ko-KR">
                <a:ea typeface="맑은 고딕"/>
              </a:rPr>
              <a:t> 생활인구 데이터를 시각화한 자료를 예시로 보여드리겠습니다. </a:t>
            </a:r>
            <a:endParaRPr lang="en-US">
              <a:ea typeface="맑은 고딕"/>
            </a:endParaRPr>
          </a:p>
          <a:p>
            <a:r>
              <a:rPr lang="en-US">
                <a:ea typeface="맑은 고딕"/>
              </a:rPr>
              <a:t>2020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 6월, 7월, 8월 생활인구 수를 합쳐서 자치구별로 시각화하였습니다. 파란색, 빨간색, 노란색 순서로 데이터의 크기가 큰 것을 알 수 있습니다.</a:t>
            </a:r>
          </a:p>
          <a:p>
            <a:r>
              <a:rPr lang="en-US" altLang="ko-KR">
                <a:ea typeface="맑은 고딕"/>
              </a:rPr>
              <a:t>강남구, 서초구, 강서구의 생활인구 수가 많음을 파악할 수 있고, 중구, 종로구의 생활인구 수가 적음을 파악할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413967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ea typeface="맑은 고딕"/>
              </a:rPr>
              <a:t>2020</a:t>
            </a:r>
            <a:r>
              <a:rPr lang="ko-KR" altLang="en-US">
                <a:ea typeface="맑은 고딕"/>
              </a:rPr>
              <a:t>년</a:t>
            </a:r>
            <a:r>
              <a:rPr lang="en-US">
                <a:ea typeface="맑은 고딕"/>
              </a:rPr>
              <a:t> 6</a:t>
            </a:r>
            <a:r>
              <a:rPr lang="ko-KR" altLang="en-US">
                <a:ea typeface="맑은 고딕"/>
              </a:rPr>
              <a:t>월</a:t>
            </a:r>
            <a:r>
              <a:rPr lang="en-US">
                <a:ea typeface="맑은 고딕"/>
              </a:rPr>
              <a:t>, 7</a:t>
            </a:r>
            <a:r>
              <a:rPr lang="ko-KR" altLang="en-US">
                <a:ea typeface="맑은 고딕"/>
              </a:rPr>
              <a:t>월</a:t>
            </a:r>
            <a:r>
              <a:rPr lang="en-US">
                <a:ea typeface="맑은 고딕"/>
              </a:rPr>
              <a:t>, 8</a:t>
            </a:r>
            <a:r>
              <a:rPr lang="ko-KR" altLang="en-US">
                <a:ea typeface="맑은 고딕"/>
              </a:rPr>
              <a:t>월</a:t>
            </a:r>
            <a:r>
              <a:rPr lang="en-US" altLang="ko-KR">
                <a:ea typeface="맑은 고딕"/>
              </a:rPr>
              <a:t> 버스 이용자</a:t>
            </a:r>
            <a:r>
              <a:rPr lang="ko-KR" altLang="en-US">
                <a:ea typeface="맑은 고딕"/>
              </a:rPr>
              <a:t> 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자치구별로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시각화하였습니다</a:t>
            </a:r>
            <a:r>
              <a:rPr lang="en-US">
                <a:ea typeface="맑은 고딕"/>
              </a:rPr>
              <a:t>.</a:t>
            </a:r>
            <a:r>
              <a:rPr lang="en-US" altLang="ko-KR">
                <a:ea typeface="맑은 고딕"/>
              </a:rPr>
              <a:t> 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강남구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서초구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송파구의 버스 이용자 수가 많음을 알 수 있고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성동구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광진구의 버스 이용자 수가 적음을 알 수 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7601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>
                <a:ea typeface="맑은 고딕"/>
              </a:rPr>
              <a:t>2020</a:t>
            </a:r>
            <a:r>
              <a:rPr lang="ko-KR" altLang="en-US">
                <a:ea typeface="맑은 고딕"/>
              </a:rPr>
              <a:t>년 </a:t>
            </a:r>
            <a:r>
              <a:rPr lang="en-US" altLang="ko-KR">
                <a:ea typeface="맑은 고딕"/>
              </a:rPr>
              <a:t>6</a:t>
            </a:r>
            <a:r>
              <a:rPr lang="ko-KR" altLang="en-US">
                <a:ea typeface="맑은 고딕"/>
              </a:rPr>
              <a:t>월</a:t>
            </a:r>
            <a:r>
              <a:rPr lang="en-US" altLang="ko-KR">
                <a:ea typeface="맑은 고딕"/>
              </a:rPr>
              <a:t>, 7</a:t>
            </a:r>
            <a:r>
              <a:rPr lang="ko-KR" altLang="en-US">
                <a:ea typeface="맑은 고딕"/>
              </a:rPr>
              <a:t>월</a:t>
            </a:r>
            <a:r>
              <a:rPr lang="en-US" altLang="ko-KR">
                <a:ea typeface="맑은 고딕"/>
              </a:rPr>
              <a:t>, 8</a:t>
            </a:r>
            <a:r>
              <a:rPr lang="ko-KR" altLang="en-US">
                <a:ea typeface="맑은 고딕"/>
              </a:rPr>
              <a:t>월 지하철 이용자 수를 합쳐서 자치구별로 시각화하였습니다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</a:rPr>
              <a:t>강남구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서초구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중구의 지하철 이용자 수가 많음을 알 수 있고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금천구, 도봉구의 지하철 이용자 수가 적음을 알 수 있습니다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59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2020</a:t>
            </a:r>
            <a:r>
              <a:rPr lang="ko-KR" altLang="en-US">
                <a:ea typeface="맑은 고딕"/>
              </a:rPr>
              <a:t>년</a:t>
            </a:r>
            <a:r>
              <a:rPr lang="en-US"/>
              <a:t> 6</a:t>
            </a:r>
            <a:r>
              <a:rPr lang="ko-KR" altLang="en-US">
                <a:ea typeface="맑은 고딕"/>
              </a:rPr>
              <a:t>월</a:t>
            </a:r>
            <a:r>
              <a:rPr lang="en-US"/>
              <a:t>, 7</a:t>
            </a:r>
            <a:r>
              <a:rPr lang="ko-KR" altLang="en-US">
                <a:ea typeface="맑은 고딕"/>
              </a:rPr>
              <a:t>월</a:t>
            </a:r>
            <a:r>
              <a:rPr lang="en-US"/>
              <a:t>, 8</a:t>
            </a:r>
            <a:r>
              <a:rPr lang="ko-KR" altLang="en-US">
                <a:ea typeface="맑은 고딕"/>
              </a:rPr>
              <a:t>월 교통량 수를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합쳐서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자치구별로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시각화하였습니다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 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강남구</a:t>
            </a:r>
            <a:r>
              <a:rPr lang="en-US"/>
              <a:t>,</a:t>
            </a:r>
            <a:r>
              <a:rPr lang="ko-KR" altLang="en-US">
                <a:ea typeface="맑은 고딕"/>
              </a:rPr>
              <a:t> 마포구, 광진구의 교통량 수가 많음을 알 수 있고</a:t>
            </a:r>
            <a:r>
              <a:rPr lang="en-US"/>
              <a:t>,</a:t>
            </a:r>
            <a:r>
              <a:rPr lang="ko-KR" altLang="en-US">
                <a:ea typeface="맑은 고딕"/>
              </a:rPr>
              <a:t> 은평구, 강동구의 교통량 수가 적음을 알 수 있습니다</a:t>
            </a:r>
            <a:r>
              <a:rPr lang="en-US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007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c7554a04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cc7554a049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>
                <a:ea typeface="맑은 고딕"/>
              </a:rPr>
              <a:t>생활인구,</a:t>
            </a:r>
            <a:r>
              <a:rPr lang="ko-KR" altLang="en-US">
                <a:ea typeface="맑은 고딕"/>
              </a:rPr>
              <a:t> 버스, 지하철, 교통량을 시각적으로 도식화하여 서울시 자치구별로 추출하고 분석해봤습니다.</a:t>
            </a:r>
          </a:p>
          <a:p>
            <a:endParaRPr lang="ko-KR" altLang="en-US">
              <a:ea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234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4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5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00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>
                <a:ea typeface="맑은 고딕"/>
              </a:rPr>
              <a:t>목차를 보시면, 첫 번째로 저희가 프로젝트를 시작하게 된 배경을 소개해드리겠습니다.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그리고 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대여율을 간접적으로 측정하고 유추할 수 있는 변수들에 대해 생각하였고, 저희는 총 4가지의 변수들을 생각해봤습니다.</a:t>
            </a:r>
          </a:p>
          <a:p>
            <a:r>
              <a:rPr lang="ko-KR" altLang="en-US">
                <a:ea typeface="맑은 고딕"/>
              </a:rPr>
              <a:t>세 번째로 이러한 변수들과 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수요와의 관계를 얕은 신경망 데이터 피팅을 이용하여 측정을 했고, 가장 근접한 변수를 찾아봤습니다.</a:t>
            </a:r>
          </a:p>
          <a:p>
            <a:r>
              <a:rPr lang="ko-KR" altLang="en-US">
                <a:ea typeface="맑은 고딕"/>
              </a:rPr>
              <a:t>마지막으로 이 변수를 이용하여 </a:t>
            </a:r>
            <a:r>
              <a:rPr lang="ko-KR" altLang="en-US" err="1">
                <a:ea typeface="맑은 고딕"/>
              </a:rPr>
              <a:t>따릉이의</a:t>
            </a:r>
            <a:r>
              <a:rPr lang="ko-KR" altLang="en-US">
                <a:ea typeface="맑은 고딕"/>
              </a:rPr>
              <a:t> 수요량을 예측하였고, 실제 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데이터와 비교 및 증명을 하고 발표를 마치겠습니다.</a:t>
            </a:r>
          </a:p>
        </p:txBody>
      </p:sp>
    </p:spTree>
    <p:extLst>
      <p:ext uri="{BB962C8B-B14F-4D97-AF65-F5344CB8AC3E}">
        <p14:creationId xmlns:p14="http://schemas.microsoft.com/office/powerpoint/2010/main" val="4034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21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0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78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055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강북에 교통량 자료가 없어서 이상한 값이 튀어나온 것 같다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9628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강북에 교통량 자료가 없어서 이상한 값이 튀어나온 것 같다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6217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회귀선이 </a:t>
            </a:r>
            <a:r>
              <a:rPr lang="en-US" altLang="ko-KR"/>
              <a:t>45</a:t>
            </a:r>
            <a:r>
              <a:rPr lang="ko-KR" altLang="en-US"/>
              <a:t>도에 제일 가까운 두 </a:t>
            </a:r>
            <a:r>
              <a:rPr lang="en-US" altLang="ko-KR"/>
              <a:t>factor “</a:t>
            </a:r>
            <a:r>
              <a:rPr lang="ko-KR" altLang="en-US"/>
              <a:t>지하철</a:t>
            </a:r>
            <a:r>
              <a:rPr lang="en-US" altLang="ko-KR"/>
              <a:t>“ </a:t>
            </a:r>
            <a:r>
              <a:rPr lang="ko-KR" altLang="en-US"/>
              <a:t>과 </a:t>
            </a:r>
            <a:r>
              <a:rPr lang="en-US" altLang="ko-KR"/>
              <a:t>“</a:t>
            </a:r>
            <a:r>
              <a:rPr lang="ko-KR" altLang="en-US"/>
              <a:t>생활인구</a:t>
            </a:r>
            <a:r>
              <a:rPr lang="en-US" altLang="ko-KR"/>
              <a:t>“ </a:t>
            </a:r>
            <a:r>
              <a:rPr lang="ko-KR" altLang="en-US"/>
              <a:t>를 연관변수로 선정하게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7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745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먼저 2018년 1월부터 2020년 12월까지 36개월, 그리고 서울시 자치구 개수인 25를 곱한 이차원 행렬을 만듭니다.</a:t>
            </a:r>
            <a:endParaRPr lang="ko-KR"/>
          </a:p>
          <a:p>
            <a:r>
              <a:rPr lang="ko-KR" altLang="en-US">
                <a:ea typeface="맑은 고딕"/>
              </a:rPr>
              <a:t>자치구는 가나다 순으로 정렬하고, 생활인구와 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각각의 데이터를 가져오고 변환합니다.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생활인구와 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비율을 각각 계산해주고, 퍼센트에 맞게 전환합니다.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74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02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>
                <a:ea typeface="맑은 고딕"/>
              </a:rPr>
              <a:t>서울시는</a:t>
            </a:r>
            <a:r>
              <a:rPr lang="ko-KR" altLang="en-US">
                <a:ea typeface="맑은 고딕"/>
              </a:rPr>
              <a:t> 교통체증, 대기오염 문제 해결과 건강한 사회 조성, 시민들의 삶의 질 향상을 목표로 공공자전거 '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' 서비스를 도입했습니다. 하지만 </a:t>
            </a:r>
            <a:r>
              <a:rPr lang="ko-KR" altLang="en-US" err="1">
                <a:ea typeface="맑은 고딕"/>
              </a:rPr>
              <a:t>따릉이의</a:t>
            </a:r>
            <a:r>
              <a:rPr lang="ko-KR" altLang="en-US">
                <a:ea typeface="맑은 고딕"/>
              </a:rPr>
              <a:t> 이용자 수와 사업규모가 매년 늘어나면서 사업과 관련된 예산 투입 문제 등이 도마 위에 오르고 있습니다.</a:t>
            </a:r>
          </a:p>
        </p:txBody>
      </p:sp>
    </p:spTree>
    <p:extLst>
      <p:ext uri="{BB962C8B-B14F-4D97-AF65-F5344CB8AC3E}">
        <p14:creationId xmlns:p14="http://schemas.microsoft.com/office/powerpoint/2010/main" val="1062560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19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12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강남</a:t>
            </a:r>
            <a:r>
              <a:rPr lang="en-US" altLang="ko-KR"/>
              <a:t>, </a:t>
            </a:r>
            <a:r>
              <a:rPr lang="ko-KR" altLang="en-US"/>
              <a:t>강서</a:t>
            </a:r>
            <a:r>
              <a:rPr lang="en-US" altLang="ko-KR"/>
              <a:t>, </a:t>
            </a:r>
            <a:r>
              <a:rPr lang="ko-KR" altLang="en-US"/>
              <a:t>서초</a:t>
            </a:r>
            <a:r>
              <a:rPr lang="en-US" altLang="ko-KR"/>
              <a:t>, </a:t>
            </a:r>
            <a:r>
              <a:rPr lang="ko-KR" altLang="en-US"/>
              <a:t>양천</a:t>
            </a:r>
            <a:r>
              <a:rPr lang="en-US" altLang="ko-KR"/>
              <a:t>, </a:t>
            </a:r>
            <a:r>
              <a:rPr lang="ko-KR" altLang="en-US"/>
              <a:t>영등포구를 제외한 나머지는 대체로 자전거 수요의 비율을 맞추어냈다</a:t>
            </a:r>
            <a:r>
              <a:rPr lang="en-US" altLang="ko-KR"/>
              <a:t>. </a:t>
            </a:r>
            <a:r>
              <a:rPr lang="ko-KR" altLang="en-US"/>
              <a:t>우리는 이 결과를 토대로 생활인구와 자전거 수요의 상관관계를 밝혀냈고</a:t>
            </a:r>
            <a:r>
              <a:rPr lang="en-US" altLang="ko-KR"/>
              <a:t>, </a:t>
            </a:r>
            <a:r>
              <a:rPr lang="ko-KR" altLang="en-US"/>
              <a:t>더 효율적으로 공유자전거를 운용할 수 있을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50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강서</a:t>
            </a:r>
            <a:r>
              <a:rPr lang="en-US" altLang="ko-KR"/>
              <a:t>, </a:t>
            </a:r>
            <a:r>
              <a:rPr lang="ko-KR" altLang="en-US"/>
              <a:t>노원</a:t>
            </a:r>
            <a:r>
              <a:rPr lang="en-US" altLang="ko-KR"/>
              <a:t>, </a:t>
            </a:r>
            <a:r>
              <a:rPr lang="ko-KR" altLang="en-US"/>
              <a:t>서초</a:t>
            </a:r>
            <a:r>
              <a:rPr lang="en-US" altLang="ko-KR"/>
              <a:t>, </a:t>
            </a:r>
            <a:r>
              <a:rPr lang="ko-KR" altLang="en-US"/>
              <a:t>종로</a:t>
            </a:r>
            <a:r>
              <a:rPr lang="en-US" altLang="ko-KR"/>
              <a:t>, </a:t>
            </a:r>
            <a:r>
              <a:rPr lang="ko-KR" altLang="en-US"/>
              <a:t>중구</a:t>
            </a:r>
            <a:r>
              <a:rPr lang="en-US" altLang="ko-KR"/>
              <a:t>, </a:t>
            </a:r>
            <a:r>
              <a:rPr lang="ko-KR" altLang="en-US"/>
              <a:t>양천을 제외한 나머지는 대체로 자전거 수요의 비율을 맞추어냈다</a:t>
            </a:r>
            <a:r>
              <a:rPr lang="en-US" altLang="ko-KR"/>
              <a:t>. </a:t>
            </a:r>
            <a:r>
              <a:rPr lang="ko-KR" altLang="en-US"/>
              <a:t>우리는 이 결과를 토대로 지하철과 자전거 수요의 상관관계를 밝혀냈고</a:t>
            </a:r>
            <a:r>
              <a:rPr lang="en-US" altLang="ko-KR"/>
              <a:t>, </a:t>
            </a:r>
            <a:r>
              <a:rPr lang="ko-KR" altLang="en-US"/>
              <a:t>더 효율적으로 공유자전거를 운용할 수 있을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D015A-A00A-46FB-AD2D-C01BD896AF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1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연간 </a:t>
            </a:r>
            <a:r>
              <a:rPr lang="ko-KR" altLang="en-US" err="1">
                <a:ea typeface="맑은 고딕"/>
              </a:rPr>
              <a:t>이용량은</a:t>
            </a:r>
            <a:r>
              <a:rPr lang="ko-KR" altLang="en-US">
                <a:ea typeface="맑은 고딕"/>
              </a:rPr>
              <a:t> 꾸준한 증가세를 보이고 있습니다.</a:t>
            </a:r>
            <a:endParaRPr lang="ko-KR"/>
          </a:p>
          <a:p>
            <a:r>
              <a:rPr lang="ko-KR" altLang="en-US">
                <a:ea typeface="맑은 고딕"/>
              </a:rPr>
              <a:t>2020년에는 약 2000만여건이 넘었고 그 중 </a:t>
            </a:r>
            <a:r>
              <a:rPr lang="ko-KR" err="1">
                <a:ea typeface="맑은 고딕"/>
              </a:rPr>
              <a:t>QR형</a:t>
            </a:r>
            <a:r>
              <a:rPr lang="ko-KR">
                <a:ea typeface="맑은 고딕"/>
              </a:rPr>
              <a:t> 자전거 대여건수만 1584만여건으로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기록적인 증가폭을 나타냈습니다. </a:t>
            </a:r>
            <a:endParaRPr lang="ko-KR"/>
          </a:p>
          <a:p>
            <a:r>
              <a:rPr lang="ko-KR" altLang="en-US">
                <a:ea typeface="맑은 고딕"/>
              </a:rPr>
              <a:t>또한 자전거 도로가 최근 5년간 400km 가까이 증가했고,</a:t>
            </a:r>
          </a:p>
          <a:p>
            <a:r>
              <a:rPr lang="ko-KR" altLang="en-US" err="1">
                <a:ea typeface="맑은 고딕"/>
              </a:rPr>
              <a:t>따릉이앱으로</a:t>
            </a:r>
            <a:r>
              <a:rPr lang="ko-KR" altLang="en-US">
                <a:ea typeface="맑은 고딕"/>
              </a:rPr>
              <a:t> 대여소 위치를 실시간으로 안내해주는 등 시민들이 쉽고 편리하게 </a:t>
            </a:r>
            <a:r>
              <a:rPr lang="ko-KR" altLang="en-US" err="1">
                <a:ea typeface="맑은 고딕"/>
              </a:rPr>
              <a:t>따릉이를</a:t>
            </a:r>
            <a:r>
              <a:rPr lang="ko-KR" altLang="en-US">
                <a:ea typeface="맑은 고딕"/>
              </a:rPr>
              <a:t> 이용할 수 있게 되었습니다.</a:t>
            </a:r>
          </a:p>
        </p:txBody>
      </p:sp>
    </p:spTree>
    <p:extLst>
      <p:ext uri="{BB962C8B-B14F-4D97-AF65-F5344CB8AC3E}">
        <p14:creationId xmlns:p14="http://schemas.microsoft.com/office/powerpoint/2010/main" val="2422697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c7554a04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c7554a04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err="1">
                <a:ea typeface="맑은 고딕"/>
              </a:rPr>
              <a:t>자전거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운영대수가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많아지는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동시에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앞서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구매한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자전거와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대여소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등을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유지하고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관리하는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비용이</a:t>
            </a:r>
            <a:r>
              <a:rPr lang="en-US" altLang="ko-KR">
                <a:ea typeface="맑은 고딕"/>
              </a:rPr>
              <a:t> 늘어나면서, 서울시의 따릉이 예산 정책은 적자를 </a:t>
            </a:r>
            <a:r>
              <a:rPr lang="en-US" altLang="ko-KR" err="1">
                <a:ea typeface="맑은 고딕"/>
              </a:rPr>
              <a:t>면치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못하고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있습니다</a:t>
            </a:r>
            <a:r>
              <a:rPr lang="en-US" altLang="ko-KR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411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>
                <a:ea typeface="맑은 고딕"/>
              </a:rPr>
              <a:t>이에 저희는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 수요량을 간접적으로 예측하여 </a:t>
            </a:r>
            <a:r>
              <a:rPr lang="ko-KR" altLang="en-US" err="1">
                <a:ea typeface="맑은 고딕"/>
              </a:rPr>
              <a:t>따릉이를</a:t>
            </a:r>
            <a:r>
              <a:rPr lang="ko-KR" altLang="en-US">
                <a:ea typeface="맑은 고딕"/>
              </a:rPr>
              <a:t> 좀 더 효율적으로 배치하고 이용할 수 있는 방법을 고안해봤습니다.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63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대여율에 영향을 주는 변수로 총 4가지를 설정해봤습니다. 첫 번째는 생활인구, 두 번째는 버스, 세 번째는 지하철, 그리고 마지막은 교통량입니다.</a:t>
            </a:r>
          </a:p>
          <a:p>
            <a:r>
              <a:rPr lang="ko-KR" altLang="en-US">
                <a:ea typeface="맑은 고딕"/>
              </a:rPr>
              <a:t>각각의 변수에 해당하는 데이터는 서울열린데이터광장에서 나온 자료를 이용했습니다.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7554a049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7554a049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>
                <a:ea typeface="맑은 고딕"/>
              </a:rPr>
              <a:t>생활인구, 버스, 지하철, 교통량 순서로 데이터를 추출하였고 </a:t>
            </a:r>
            <a:r>
              <a:rPr lang="ko-KR" altLang="en-US" err="1">
                <a:ea typeface="맑은 고딕"/>
              </a:rPr>
              <a:t>정형화하는</a:t>
            </a:r>
            <a:r>
              <a:rPr lang="ko-KR" altLang="en-US">
                <a:ea typeface="맑은 고딕"/>
              </a:rPr>
              <a:t> 과정을 거쳤습니다.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393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>
                <a:ea typeface="맑은 고딕"/>
              </a:rPr>
              <a:t>저희가 사용할 데이터 자료들을 분석한 결과,  자치구 코드가 반복된다는 점을 이용하여 자치구별로 변수들을 추출하였고 정리하였습니다.</a:t>
            </a:r>
          </a:p>
          <a:p>
            <a:r>
              <a:rPr lang="ko-KR" altLang="en-US">
                <a:ea typeface="맑은 고딕"/>
              </a:rPr>
              <a:t>위의 자료는 변수들 중 생활인구의 데이터 자료 중 일부입니다.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FBC0D-4A08-41CF-9597-1F0F2E2BA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750446-7CC5-4C72-9B05-B910D4CE2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29B52-293F-4CEC-B0FA-F27F7F65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3187E-2C33-47A8-B8CF-A70E3C57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185E8-D114-476D-BD3B-853F8382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9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871DD-1BE4-4E29-994B-A862414C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41337-37E6-4D7A-8298-C09B28846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5F85E-F497-449A-A3F1-DD6DA5BA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03484-D6B8-4D60-9B13-4245E27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B7A75-0B1D-4D72-9CC9-4B56B1D3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3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2D3FE4-EC5B-473A-9379-B5BACBE4F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3C8BD9-3C62-4E2B-B830-8B96C841B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33EE8D-1130-4775-9E30-63389F06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FCC4E-C1DE-48B4-9822-6BD156ED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482BE-CAB0-4368-9749-63473C81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2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992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391951"/>
            <a:ext cx="49532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3728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495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4012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5320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5320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557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7549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4204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161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214000" y="391036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425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8D1FD-6412-4079-B99C-56C23C25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17946-1D74-4E4E-9DF1-D9A3BAA3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666F7-52D0-4C06-831F-2334F04F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F8F9F-D5B5-4709-AE97-AF27E298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BEFA0-DB9A-4D3A-B333-D85C068E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65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74334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552067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4752267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940967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1141167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8163100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8363300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4552067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4752267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940967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1141167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8163100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8363300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81024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19" name="Google Shape;219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595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1091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9585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3053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106D5-3924-4737-BDEC-BC31AE75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4957F-5EA9-4748-A25F-E81C1F51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FCE08E-B22F-4191-8578-4190CD31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5E372-5C17-40F9-8528-C091BC4A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0EFEB-BB99-4B39-8986-06971DAE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8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9BE5A-E92C-4B47-AF1A-1A1AD934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2326-AAD5-4DA7-85CC-2D84D141B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B668B4-FD80-419F-A93B-4B71EDA3E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D61C1D-F4F4-4616-A1AF-02992F40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C2D97-B373-4F55-94F7-6AA1DC9E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EE299-90F5-433B-83C8-60CC474F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5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AD71E-8AF2-43EB-A4D0-9E37ED9D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86241-914F-4315-A660-EA12173F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47F31-4FDF-43F6-93B4-2B3DB0BC9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BEFD11-68DD-4260-A982-BEBB4569F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4E108C-1E4B-4CC0-AACF-A06E376D3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AB07B8-E97F-4122-B2D9-691E6D73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549CB6-E661-4D0F-996B-EEF4B8D8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DAFE91-D778-412C-A510-7E23630B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50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F3FDE-E91F-47B4-AF11-1A1463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7CA5C6-7D40-456F-AB92-A0304512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AEB992-3055-4139-9D55-0C3956BA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CE5DE5-283A-419B-A358-3F55C7FA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2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5DED4B-5EEA-459D-8278-9B5055F1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7901B6-CCD1-449A-BDB4-11DF91E5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90DA4-F058-4C05-ACC1-8A057A45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98CDC-7249-4AED-A6B3-6A501DAA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A53BD-6387-4EA9-8C50-112E5CA5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32894-68AF-44D3-A2AD-BF7D31311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87F9D8-22CA-49F1-A6A0-732F65C4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63A31B-CDC8-4EF2-94BE-7E5BC758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63724-467A-4842-A063-9664DC82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9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3F312-5172-4C2B-8ADB-77474ED8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7064F2-AE7A-4F09-BF6F-C7E9D316B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8B2EB-06B0-4F58-9094-34C7B45D1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9D5D4B-0483-4AE5-B855-8B097102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B17EE-9E10-4791-8E3D-8FEFCA5B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4070D-359E-43F1-97C4-1887F7EF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6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5BBA6E-70B9-457F-BDA4-55F09FD6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03DB5-327F-477B-AF76-E8618EB31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D0B10-613A-4F16-A3A1-16B87B2FB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FDE0A-5994-41DD-B24F-BA9651EF50E5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81A6F-C714-4D6D-A74A-DA3AB4C42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B3F35-8E61-4F69-9908-A81242BBF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774B8-87E4-427A-8A21-90F1950BF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6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2005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71" r:id="rId7"/>
    <p:sldLayoutId id="2147483673" r:id="rId8"/>
    <p:sldLayoutId id="2147483675" r:id="rId9"/>
    <p:sldLayoutId id="2147483680" r:id="rId10"/>
    <p:sldLayoutId id="2147483688" r:id="rId11"/>
    <p:sldLayoutId id="2147483690" r:id="rId12"/>
    <p:sldLayoutId id="2147483691" r:id="rId13"/>
    <p:sldLayoutId id="214748369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tomato.com/ReadNews.aspx?no=1005537" TargetMode="External"/><Relationship Id="rId2" Type="http://schemas.openxmlformats.org/officeDocument/2006/relationships/hyperlink" Target="https://m.news.nate.com/view/20210719n31539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r.mathworks.com/help/deeplearning/gs/fit-data-with-a-neural-network.html#f9-3355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F45DB-F6B1-4FA3-B665-CB16695782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발표 방향</a:t>
            </a:r>
            <a:endParaRPr lang="en-US" altLang="ko-KR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err="1">
                <a:ea typeface="맑은 고딕"/>
              </a:rPr>
              <a:t>따릉이</a:t>
            </a:r>
            <a:r>
              <a:rPr lang="ko-KR" altLang="en-US" dirty="0">
                <a:ea typeface="맑은 고딕"/>
              </a:rPr>
              <a:t> 수요예측을 하게 된 계기</a:t>
            </a:r>
            <a:endParaRPr lang="en-US" altLang="ko-KR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en-US" altLang="ko-KR">
                <a:ea typeface="맑은 고딕"/>
              </a:rPr>
              <a:t>“</a:t>
            </a:r>
            <a:r>
              <a:rPr lang="ko-KR" altLang="en-US" err="1">
                <a:ea typeface="맑은 고딕"/>
              </a:rPr>
              <a:t>따릉이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대여율에</a:t>
            </a:r>
            <a:r>
              <a:rPr lang="ko-KR" altLang="en-US">
                <a:ea typeface="맑은 고딕"/>
              </a:rPr>
              <a:t> 영향을 미치는 요인</a:t>
            </a:r>
            <a:r>
              <a:rPr lang="en-US" altLang="ko-KR">
                <a:ea typeface="맑은 고딕"/>
              </a:rPr>
              <a:t>“ </a:t>
            </a:r>
            <a:r>
              <a:rPr lang="ko-KR" altLang="en-US">
                <a:ea typeface="맑은 고딕"/>
              </a:rPr>
              <a:t>조사 </a:t>
            </a:r>
            <a:r>
              <a:rPr lang="en-US" altLang="ko-KR">
                <a:ea typeface="맑은 고딕"/>
              </a:rPr>
              <a:t>-&gt; </a:t>
            </a:r>
            <a:r>
              <a:rPr lang="ko-KR" altLang="en-US">
                <a:ea typeface="맑은 고딕"/>
              </a:rPr>
              <a:t>버스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지하철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생활인구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교통량</a:t>
            </a:r>
            <a:endParaRPr lang="en-US" altLang="ko-KR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ea typeface="맑은 고딕"/>
              </a:rPr>
              <a:t>네가지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팩터를</a:t>
            </a:r>
            <a:r>
              <a:rPr lang="ko-KR" altLang="en-US" dirty="0">
                <a:ea typeface="맑은 고딕"/>
              </a:rPr>
              <a:t> 조사하여 정규화 하기 </a:t>
            </a:r>
            <a:endParaRPr lang="en-US" altLang="ko-KR" dirty="0"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ea typeface="맑은 고딕"/>
              </a:rPr>
              <a:t>월별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자치구별 이용현황을 조사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각 </a:t>
            </a:r>
            <a:r>
              <a:rPr lang="ko-KR" altLang="en-US" dirty="0" err="1">
                <a:ea typeface="맑은 고딕"/>
              </a:rPr>
              <a:t>팩터와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따릉이</a:t>
            </a:r>
            <a:r>
              <a:rPr lang="ko-KR" altLang="en-US" dirty="0">
                <a:ea typeface="맑은 고딕"/>
              </a:rPr>
              <a:t> 사이의 관계 규명하기</a:t>
            </a:r>
            <a:endParaRPr lang="en-US" altLang="ko-KR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얕은 신경망으로 학습한 자치구별 </a:t>
            </a:r>
            <a:r>
              <a:rPr lang="ko-KR" altLang="en-US" dirty="0" err="1">
                <a:ea typeface="맑은 고딕"/>
              </a:rPr>
              <a:t>팩터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&lt;-&gt;</a:t>
            </a:r>
            <a:r>
              <a:rPr lang="ko-KR" altLang="en-US" dirty="0">
                <a:ea typeface="맑은 고딕"/>
              </a:rPr>
              <a:t> 자치구별 </a:t>
            </a:r>
            <a:r>
              <a:rPr lang="ko-KR" altLang="en-US" dirty="0" err="1">
                <a:ea typeface="맑은 고딕"/>
              </a:rPr>
              <a:t>따릉이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이용량</a:t>
            </a:r>
            <a:endParaRPr lang="en-US" altLang="ko-KR" dirty="0"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ea typeface="맑은 고딕"/>
              </a:rPr>
              <a:t>실제 데이터로 알아본 </a:t>
            </a:r>
            <a:r>
              <a:rPr lang="ko-KR" altLang="en-US" dirty="0" err="1">
                <a:ea typeface="맑은 고딕"/>
              </a:rPr>
              <a:t>따릉이</a:t>
            </a:r>
            <a:r>
              <a:rPr lang="ko-KR" altLang="en-US" dirty="0">
                <a:ea typeface="맑은 고딕"/>
              </a:rPr>
              <a:t> 수요 예측</a:t>
            </a:r>
            <a:endParaRPr lang="en-US" altLang="ko-KR" dirty="0"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ea typeface="맑은 고딕"/>
              </a:rPr>
              <a:t>2020</a:t>
            </a:r>
            <a:r>
              <a:rPr lang="ko-KR" altLang="en-US" dirty="0">
                <a:ea typeface="맑은 고딕"/>
              </a:rPr>
              <a:t>년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월 </a:t>
            </a:r>
            <a:r>
              <a:rPr lang="ko-KR" altLang="en-US" dirty="0" err="1">
                <a:ea typeface="맑은 고딕"/>
              </a:rPr>
              <a:t>생활인구의</a:t>
            </a:r>
            <a:r>
              <a:rPr lang="ko-KR" altLang="en-US" dirty="0">
                <a:ea typeface="맑은 고딕"/>
              </a:rPr>
              <a:t> 추세</a:t>
            </a:r>
            <a:endParaRPr lang="en-US" altLang="ko-KR" dirty="0">
              <a:ea typeface="맑은 고딕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ea typeface="맑은 고딕"/>
              </a:rPr>
              <a:t>2020</a:t>
            </a:r>
            <a:r>
              <a:rPr lang="ko-KR" altLang="en-US" dirty="0">
                <a:ea typeface="맑은 고딕"/>
              </a:rPr>
              <a:t>년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월 </a:t>
            </a:r>
            <a:r>
              <a:rPr lang="ko-KR" altLang="en-US" dirty="0" err="1">
                <a:ea typeface="맑은 고딕"/>
              </a:rPr>
              <a:t>따릉이</a:t>
            </a:r>
            <a:r>
              <a:rPr lang="ko-KR" altLang="en-US" dirty="0">
                <a:ea typeface="맑은 고딕"/>
              </a:rPr>
              <a:t> 수요의 추세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전체비율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&amp;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부분비율</a:t>
            </a:r>
            <a:r>
              <a:rPr lang="en-US" altLang="ko-KR" dirty="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006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554414-E236-44CB-9603-222B6E43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190" b="36092"/>
          <a:stretch/>
        </p:blipFill>
        <p:spPr>
          <a:xfrm>
            <a:off x="447871" y="2057828"/>
            <a:ext cx="6785096" cy="3557551"/>
          </a:xfrm>
          <a:prstGeom prst="rect">
            <a:avLst/>
          </a:prstGeom>
        </p:spPr>
      </p:pic>
      <p:sp>
        <p:nvSpPr>
          <p:cNvPr id="3" name="Google Shape;499;p53">
            <a:extLst>
              <a:ext uri="{FF2B5EF4-FFF2-40B4-BE49-F238E27FC236}">
                <a16:creationId xmlns:a16="http://schemas.microsoft.com/office/drawing/2014/main" id="{024CCC43-D17F-40E1-AFC2-8AE51A134E02}"/>
              </a:ext>
            </a:extLst>
          </p:cNvPr>
          <p:cNvSpPr txBox="1"/>
          <p:nvPr/>
        </p:nvSpPr>
        <p:spPr>
          <a:xfrm>
            <a:off x="3950275" y="1546650"/>
            <a:ext cx="3502404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ko-KR" altLang="en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비정형화된 </a:t>
            </a:r>
            <a:r>
              <a:rPr lang="ko-KR" altLang="en" kern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생활인구</a:t>
            </a:r>
            <a:r>
              <a:rPr lang="ko-KR" altLang="en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91F76-E665-4BD1-A28C-5E7EA5822F3E}"/>
              </a:ext>
            </a:extLst>
          </p:cNvPr>
          <p:cNvSpPr txBox="1"/>
          <p:nvPr/>
        </p:nvSpPr>
        <p:spPr>
          <a:xfrm>
            <a:off x="7681291" y="2927074"/>
            <a:ext cx="43251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latin typeface="12롯데마트드림Light" panose="02020603020101020101" pitchFamily="18" charset="-127"/>
                <a:ea typeface="12롯데마트드림Light"/>
                <a:cs typeface="Arial"/>
              </a:rPr>
              <a:t>"자치구 코드가 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/>
            </a:endParaRPr>
          </a:p>
          <a:p>
            <a:r>
              <a:rPr lang="ko-KR" altLang="en-US" sz="2400">
                <a:latin typeface="12롯데마트드림Light" panose="02020603020101020101" pitchFamily="18" charset="-127"/>
                <a:ea typeface="12롯데마트드림Light"/>
                <a:cs typeface="Arial"/>
              </a:rPr>
              <a:t>반복된다는 점을 이용하여 </a:t>
            </a:r>
            <a:endParaRPr lang="ko-KR">
              <a:latin typeface="12롯데마트드림Light" panose="02020603020101020101" pitchFamily="18" charset="-127"/>
              <a:ea typeface="12롯데마트드림Light"/>
              <a:cs typeface="Arial"/>
            </a:endParaRPr>
          </a:p>
          <a:p>
            <a:r>
              <a:rPr lang="ko-KR" altLang="en-US" sz="2400">
                <a:latin typeface="12롯데마트드림Light" panose="02020603020101020101" pitchFamily="18" charset="-127"/>
                <a:ea typeface="12롯데마트드림Light"/>
                <a:cs typeface="Arial"/>
              </a:rPr>
              <a:t>자치구별로 생활인구를 추출"</a:t>
            </a:r>
          </a:p>
          <a:p>
            <a:r>
              <a:rPr lang="ko-KR" altLang="en-US" sz="2400">
                <a:latin typeface="12롯데마트드림Light" panose="02020603020101020101" pitchFamily="18" charset="-127"/>
                <a:ea typeface="12롯데마트드림Light"/>
                <a:cs typeface="Arial"/>
              </a:rPr>
              <a:t>(단위 : 월별)</a:t>
            </a:r>
          </a:p>
        </p:txBody>
      </p:sp>
      <p:pic>
        <p:nvPicPr>
          <p:cNvPr id="8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00DF9B-6D69-E54B-B260-6EE6AF4B7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7" t="2457" r="74100" b="47609"/>
          <a:stretch/>
        </p:blipFill>
        <p:spPr>
          <a:xfrm>
            <a:off x="1718877" y="1751710"/>
            <a:ext cx="2121542" cy="41697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88E0695-CCFF-D148-974B-8EE4E1A0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</p:spPr>
        <p:txBody>
          <a:bodyPr/>
          <a:lstStyle/>
          <a:p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정형화 </a:t>
            </a:r>
            <a: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 Excel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6E389-3921-D64D-8210-34CADC1E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정형화 </a:t>
            </a:r>
            <a:r>
              <a:rPr kumimoji="1"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 Excel</a:t>
            </a:r>
            <a:endParaRPr kumimoji="1" lang="ko-Kore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1B9C269B-AE3D-CB43-8F64-F2FCCAF47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022650"/>
            <a:ext cx="9887712" cy="4053660"/>
          </a:xfrm>
          <a:prstGeom prst="rect">
            <a:avLst/>
          </a:prstGeom>
        </p:spPr>
      </p:pic>
      <p:sp>
        <p:nvSpPr>
          <p:cNvPr id="11" name="Google Shape;499;p53">
            <a:extLst>
              <a:ext uri="{FF2B5EF4-FFF2-40B4-BE49-F238E27FC236}">
                <a16:creationId xmlns:a16="http://schemas.microsoft.com/office/drawing/2014/main" id="{F5DD32DC-5EF2-8B48-A5CB-91680D068424}"/>
              </a:ext>
            </a:extLst>
          </p:cNvPr>
          <p:cNvSpPr txBox="1"/>
          <p:nvPr/>
        </p:nvSpPr>
        <p:spPr>
          <a:xfrm>
            <a:off x="3950275" y="1546650"/>
            <a:ext cx="3502404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ko-KR" altLang="en" kern="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정형화된 </a:t>
            </a:r>
            <a:r>
              <a:rPr lang="ko-KR" altLang="en" kern="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생활인구</a:t>
            </a:r>
            <a:r>
              <a:rPr lang="ko-KR" altLang="en" kern="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57681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587E5FB4-B7CA-4876-8F32-9A87AB37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40" y="1351924"/>
            <a:ext cx="7514775" cy="4842626"/>
          </a:xfrm>
          <a:prstGeom prst="rect">
            <a:avLst/>
          </a:prstGeom>
        </p:spPr>
      </p:pic>
      <p:sp>
        <p:nvSpPr>
          <p:cNvPr id="2" name="Google Shape;813;p69">
            <a:extLst>
              <a:ext uri="{FF2B5EF4-FFF2-40B4-BE49-F238E27FC236}">
                <a16:creationId xmlns:a16="http://schemas.microsoft.com/office/drawing/2014/main" id="{4A358F03-B32D-4A1D-A4E1-30F467CE4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90612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3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시각화(생활인구)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68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D9FCDD08-A4E9-4E51-9A46-070EF601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41" y="1355817"/>
            <a:ext cx="7467150" cy="4720539"/>
          </a:xfrm>
          <a:prstGeom prst="rect">
            <a:avLst/>
          </a:prstGeom>
        </p:spPr>
      </p:pic>
      <p:sp>
        <p:nvSpPr>
          <p:cNvPr id="2" name="Google Shape;813;p69">
            <a:extLst>
              <a:ext uri="{FF2B5EF4-FFF2-40B4-BE49-F238E27FC236}">
                <a16:creationId xmlns:a16="http://schemas.microsoft.com/office/drawing/2014/main" id="{BBED898D-BA1E-4253-A3A3-C3A0C4FABE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75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3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시각화(버스)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59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3BF9195-69D1-4638-A7A8-BEB3511A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11" y="1351713"/>
            <a:ext cx="7771950" cy="4785898"/>
          </a:xfrm>
          <a:prstGeom prst="rect">
            <a:avLst/>
          </a:prstGeom>
        </p:spPr>
      </p:pic>
      <p:sp>
        <p:nvSpPr>
          <p:cNvPr id="2" name="Google Shape;813;p69">
            <a:extLst>
              <a:ext uri="{FF2B5EF4-FFF2-40B4-BE49-F238E27FC236}">
                <a16:creationId xmlns:a16="http://schemas.microsoft.com/office/drawing/2014/main" id="{54C89D41-C576-4C17-B40C-4889C9F3F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90299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3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시각화(지하철)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48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디스플레이이(가) 표시된 사진&#10;&#10;자동 생성된 설명">
            <a:extLst>
              <a:ext uri="{FF2B5EF4-FFF2-40B4-BE49-F238E27FC236}">
                <a16:creationId xmlns:a16="http://schemas.microsoft.com/office/drawing/2014/main" id="{88027550-C55B-4D5C-884F-2899A545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94" y="1353001"/>
            <a:ext cx="7791000" cy="4811896"/>
          </a:xfrm>
          <a:prstGeom prst="rect">
            <a:avLst/>
          </a:prstGeom>
        </p:spPr>
      </p:pic>
      <p:sp>
        <p:nvSpPr>
          <p:cNvPr id="4" name="Google Shape;813;p69">
            <a:extLst>
              <a:ext uri="{FF2B5EF4-FFF2-40B4-BE49-F238E27FC236}">
                <a16:creationId xmlns:a16="http://schemas.microsoft.com/office/drawing/2014/main" id="{79FFA87A-F108-4C9C-AEEE-990529BCC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903947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3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시각화(교통량)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9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9"/>
          <p:cNvSpPr txBox="1">
            <a:spLocks noGrp="1"/>
          </p:cNvSpPr>
          <p:nvPr>
            <p:ph type="subTitle" idx="4"/>
          </p:nvPr>
        </p:nvSpPr>
        <p:spPr>
          <a:xfrm>
            <a:off x="1126331" y="4669157"/>
            <a:ext cx="2741734" cy="869600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교통량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여름</a:t>
            </a:r>
          </a:p>
        </p:txBody>
      </p:sp>
      <p:sp>
        <p:nvSpPr>
          <p:cNvPr id="813" name="Google Shape;813;p6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08722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5065A4-C5CA-49F3-9F9F-DB64001B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94" y="1714951"/>
            <a:ext cx="3600000" cy="315454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91BF4-89FA-436F-AC4C-0437B742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991" y="1746342"/>
            <a:ext cx="3600000" cy="309176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725AB-E85F-4902-AA82-D7D71082E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015" y="1904374"/>
            <a:ext cx="3600000" cy="2775701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D26EA9-FAEC-427D-AC34-A349CB2D3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1236" y="1913688"/>
            <a:ext cx="3600000" cy="275707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1" name="Google Shape;812;p69">
            <a:extLst>
              <a:ext uri="{FF2B5EF4-FFF2-40B4-BE49-F238E27FC236}">
                <a16:creationId xmlns:a16="http://schemas.microsoft.com/office/drawing/2014/main" id="{BDE3292C-160F-44B9-B20B-345282B5C8AB}"/>
              </a:ext>
            </a:extLst>
          </p:cNvPr>
          <p:cNvSpPr txBox="1">
            <a:spLocks/>
          </p:cNvSpPr>
          <p:nvPr/>
        </p:nvSpPr>
        <p:spPr>
          <a:xfrm>
            <a:off x="3172416" y="4669157"/>
            <a:ext cx="2741734" cy="8696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 latinLnBrk="0"/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버스 </a:t>
            </a:r>
            <a:r>
              <a:rPr lang="en-US" altLang="ko-KR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</a:t>
            </a:r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여름</a:t>
            </a:r>
          </a:p>
        </p:txBody>
      </p:sp>
      <p:sp>
        <p:nvSpPr>
          <p:cNvPr id="23" name="Google Shape;812;p69">
            <a:extLst>
              <a:ext uri="{FF2B5EF4-FFF2-40B4-BE49-F238E27FC236}">
                <a16:creationId xmlns:a16="http://schemas.microsoft.com/office/drawing/2014/main" id="{CEA76511-41D1-44EC-8473-F4F4766BE542}"/>
              </a:ext>
            </a:extLst>
          </p:cNvPr>
          <p:cNvSpPr txBox="1">
            <a:spLocks/>
          </p:cNvSpPr>
          <p:nvPr/>
        </p:nvSpPr>
        <p:spPr>
          <a:xfrm>
            <a:off x="5343761" y="4481267"/>
            <a:ext cx="2741734" cy="8696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 latinLnBrk="0"/>
            <a:r>
              <a:rPr lang="ko-KR" altLang="en-US" kern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생활인구</a:t>
            </a:r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</a:t>
            </a:r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여름</a:t>
            </a:r>
          </a:p>
        </p:txBody>
      </p:sp>
      <p:sp>
        <p:nvSpPr>
          <p:cNvPr id="24" name="Google Shape;812;p69">
            <a:extLst>
              <a:ext uri="{FF2B5EF4-FFF2-40B4-BE49-F238E27FC236}">
                <a16:creationId xmlns:a16="http://schemas.microsoft.com/office/drawing/2014/main" id="{5651D9FE-F45A-466F-B806-855C1393563E}"/>
              </a:ext>
            </a:extLst>
          </p:cNvPr>
          <p:cNvSpPr txBox="1">
            <a:spLocks/>
          </p:cNvSpPr>
          <p:nvPr/>
        </p:nvSpPr>
        <p:spPr>
          <a:xfrm>
            <a:off x="7502581" y="4568949"/>
            <a:ext cx="2741734" cy="8696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 latinLnBrk="0"/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지하철 </a:t>
            </a:r>
            <a:r>
              <a:rPr lang="en-US" altLang="ko-KR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</a:t>
            </a:r>
            <a:r>
              <a:rPr lang="ko-KR" altLang="en-US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여름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54696" y="3391951"/>
            <a:ext cx="11682608" cy="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4400">
                <a:latin typeface="12롯데마트드림Light" panose="02020603020101020101" pitchFamily="18" charset="-127"/>
                <a:ea typeface="12롯데마트드림Light"/>
              </a:rPr>
              <a:t>변수와 </a:t>
            </a:r>
            <a:r>
              <a:rPr lang="ko-KR" altLang="en-US" sz="4400" err="1">
                <a:latin typeface="12롯데마트드림Light" panose="02020603020101020101" pitchFamily="18" charset="-127"/>
                <a:ea typeface="12롯데마트드림Light"/>
              </a:rPr>
              <a:t>따릉이</a:t>
            </a:r>
            <a:r>
              <a:rPr lang="ko-KR" altLang="en-US" sz="4400">
                <a:latin typeface="12롯데마트드림Light" panose="02020603020101020101" pitchFamily="18" charset="-127"/>
                <a:ea typeface="12롯데마트드림Light"/>
              </a:rPr>
              <a:t> 수요와의 관계</a:t>
            </a:r>
            <a:endParaRPr lang="en" sz="44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2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endParaRPr lang="en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48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title"/>
          </p:nvPr>
        </p:nvSpPr>
        <p:spPr>
          <a:xfrm>
            <a:off x="2292750" y="634780"/>
            <a:ext cx="70864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altLang="ko-KR">
                <a:latin typeface="12롯데마트드림Light" panose="02020603020101020101" pitchFamily="18" charset="-127"/>
                <a:ea typeface="12롯데마트드림Light"/>
              </a:rPr>
              <a:t>4가지 </a:t>
            </a:r>
            <a:r>
              <a:rPr lang="en" altLang="ko-KR" err="1">
                <a:latin typeface="12롯데마트드림Light" panose="02020603020101020101" pitchFamily="18" charset="-127"/>
                <a:ea typeface="12롯데마트드림Light"/>
              </a:rPr>
              <a:t>변수의</a:t>
            </a:r>
            <a:r>
              <a:rPr lang="en" altLang="ko-KR">
                <a:latin typeface="12롯데마트드림Light" panose="02020603020101020101" pitchFamily="18" charset="-127"/>
                <a:ea typeface="12롯데마트드림Light"/>
              </a:rPr>
              <a:t> </a:t>
            </a:r>
            <a:r>
              <a:rPr lang="en" altLang="ko-KR" err="1">
                <a:latin typeface="12롯데마트드림Light" panose="02020603020101020101" pitchFamily="18" charset="-127"/>
                <a:ea typeface="12롯데마트드림Light"/>
              </a:rPr>
              <a:t>비율</a:t>
            </a:r>
            <a:r>
              <a:rPr lang="en" altLang="ko-KR">
                <a:latin typeface="12롯데마트드림Light" panose="02020603020101020101" pitchFamily="18" charset="-127"/>
                <a:ea typeface="12롯데마트드림Light"/>
              </a:rPr>
              <a:t>   </a:t>
            </a:r>
            <a:r>
              <a:rPr lang="en">
                <a:latin typeface="12롯데마트드림Light" panose="02020603020101020101" pitchFamily="18" charset="-127"/>
                <a:ea typeface="12롯데마트드림Light"/>
              </a:rPr>
              <a:t>∝ </a:t>
            </a:r>
            <a:r>
              <a:rPr lang="en" altLang="ko-KR">
                <a:latin typeface="12롯데마트드림Light" panose="02020603020101020101" pitchFamily="18" charset="-127"/>
                <a:ea typeface="12롯데마트드림Light"/>
              </a:rPr>
              <a:t> </a:t>
            </a:r>
            <a:r>
              <a:rPr lang="en" altLang="ko-KR" err="1">
                <a:latin typeface="12롯데마트드림Light" panose="02020603020101020101" pitchFamily="18" charset="-127"/>
                <a:ea typeface="12롯데마트드림Light"/>
              </a:rPr>
              <a:t>따릉이의</a:t>
            </a:r>
            <a:r>
              <a:rPr lang="en" altLang="ko-KR">
                <a:latin typeface="12롯데마트드림Light" panose="02020603020101020101" pitchFamily="18" charset="-127"/>
                <a:ea typeface="12롯데마트드림Light"/>
              </a:rPr>
              <a:t> </a:t>
            </a:r>
            <a:r>
              <a:rPr lang="en" altLang="ko-KR" err="1">
                <a:latin typeface="12롯데마트드림Light" panose="02020603020101020101" pitchFamily="18" charset="-127"/>
                <a:ea typeface="12롯데마트드림Light"/>
              </a:rPr>
              <a:t>비율</a:t>
            </a:r>
            <a:endParaRPr lang="en" altLang="ko-KR">
              <a:latin typeface="12롯데마트드림Light" panose="02020603020101020101" pitchFamily="18" charset="-127"/>
              <a:ea typeface="12롯데마트드림Light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subTitle" idx="1"/>
          </p:nvPr>
        </p:nvSpPr>
        <p:spPr>
          <a:xfrm>
            <a:off x="7571742" y="4443120"/>
            <a:ext cx="3314800" cy="4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>
                <a:latin typeface="12롯데마트드림Light" panose="02020603020101020101" pitchFamily="18" charset="-127"/>
                <a:ea typeface="12롯데마트드림Light"/>
              </a:rPr>
              <a:t>Bicycle Ratio</a:t>
            </a:r>
            <a:endParaRPr lang="ko-KR" altLang="en-US" err="1">
              <a:latin typeface="12롯데마트드림Light" panose="02020603020101020101" pitchFamily="18" charset="-127"/>
              <a:ea typeface="12롯데마트드림Light"/>
            </a:endParaRPr>
          </a:p>
        </p:txBody>
      </p:sp>
      <p:sp>
        <p:nvSpPr>
          <p:cNvPr id="323" name="Google Shape;323;p44"/>
          <p:cNvSpPr txBox="1">
            <a:spLocks noGrp="1"/>
          </p:cNvSpPr>
          <p:nvPr>
            <p:ph type="subTitle" idx="3"/>
          </p:nvPr>
        </p:nvSpPr>
        <p:spPr>
          <a:xfrm>
            <a:off x="1296784" y="3656273"/>
            <a:ext cx="3571560" cy="90669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" err="1">
                <a:latin typeface="12롯데마트드림Light"/>
                <a:ea typeface="12롯데마트드림Light"/>
              </a:rPr>
              <a:t>People</a:t>
            </a:r>
            <a:r>
              <a:rPr lang="ko-KR" altLang="en">
                <a:latin typeface="12롯데마트드림Light"/>
                <a:ea typeface="12롯데마트드림Light"/>
              </a:rPr>
              <a:t> </a:t>
            </a:r>
            <a:r>
              <a:rPr lang="ko-KR" altLang="en" err="1">
                <a:latin typeface="12롯데마트드림Light"/>
                <a:ea typeface="12롯데마트드림Light"/>
              </a:rPr>
              <a:t>Ratio</a:t>
            </a:r>
          </a:p>
        </p:txBody>
      </p:sp>
      <p:pic>
        <p:nvPicPr>
          <p:cNvPr id="5" name="Picture 2" descr="운송, 오토바이, 어두운, 자전거이(가) 표시된 사진&#10;&#10;자동 생성된 설명">
            <a:extLst>
              <a:ext uri="{FF2B5EF4-FFF2-40B4-BE49-F238E27FC236}">
                <a16:creationId xmlns:a16="http://schemas.microsoft.com/office/drawing/2014/main" id="{A73A650F-77A2-4850-9F60-1922B257F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227" y1="28797" x2="40909" y2="31755"/>
                        <a14:foregroundMark x1="39659" y1="43393" x2="42045" y2="52268"/>
                        <a14:foregroundMark x1="68068" y1="54832" x2="72045" y2="65483"/>
                        <a14:foregroundMark x1="36932" y1="45365" x2="36932" y2="45365"/>
                        <a14:foregroundMark x1="37045" y1="44576" x2="36136" y2="46154"/>
                        <a14:foregroundMark x1="48068" y1="73176" x2="49318" y2="7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60" y="1837116"/>
            <a:ext cx="3366002" cy="194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23;p44">
            <a:extLst>
              <a:ext uri="{FF2B5EF4-FFF2-40B4-BE49-F238E27FC236}">
                <a16:creationId xmlns:a16="http://schemas.microsoft.com/office/drawing/2014/main" id="{652427D7-0E48-4279-AF6E-9DF15C1CF68C}"/>
              </a:ext>
            </a:extLst>
          </p:cNvPr>
          <p:cNvSpPr txBox="1">
            <a:spLocks/>
          </p:cNvSpPr>
          <p:nvPr/>
        </p:nvSpPr>
        <p:spPr>
          <a:xfrm>
            <a:off x="1300097" y="4123412"/>
            <a:ext cx="3571560" cy="90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latinLnBrk="0"/>
            <a:r>
              <a:rPr lang="en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Bus Ratio</a:t>
            </a:r>
            <a:endParaRPr lang="en" altLang="ko-KR" ker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Google Shape;323;p44">
            <a:extLst>
              <a:ext uri="{FF2B5EF4-FFF2-40B4-BE49-F238E27FC236}">
                <a16:creationId xmlns:a16="http://schemas.microsoft.com/office/drawing/2014/main" id="{CD6938A3-5EA3-4805-B91D-7A45AA0A9E21}"/>
              </a:ext>
            </a:extLst>
          </p:cNvPr>
          <p:cNvSpPr txBox="1">
            <a:spLocks/>
          </p:cNvSpPr>
          <p:nvPr/>
        </p:nvSpPr>
        <p:spPr>
          <a:xfrm>
            <a:off x="1303410" y="4573986"/>
            <a:ext cx="3571560" cy="90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latinLnBrk="0"/>
            <a:r>
              <a:rPr lang="en" kern="0">
                <a:latin typeface="12롯데마트드림Light" panose="02020603020101020101" pitchFamily="18" charset="-127"/>
                <a:ea typeface="12롯데마트드림Light"/>
              </a:rPr>
              <a:t>Subway Ratio</a:t>
            </a:r>
            <a:endParaRPr lang="en" altLang="ko-KR" kern="0">
              <a:latin typeface="12롯데마트드림Light" panose="02020603020101020101" pitchFamily="18" charset="-127"/>
              <a:ea typeface="12롯데마트드림Light"/>
            </a:endParaRPr>
          </a:p>
        </p:txBody>
      </p:sp>
      <p:sp>
        <p:nvSpPr>
          <p:cNvPr id="12" name="Google Shape;323;p44">
            <a:extLst>
              <a:ext uri="{FF2B5EF4-FFF2-40B4-BE49-F238E27FC236}">
                <a16:creationId xmlns:a16="http://schemas.microsoft.com/office/drawing/2014/main" id="{15F2F920-6B06-47AE-89E2-761C2B75FE70}"/>
              </a:ext>
            </a:extLst>
          </p:cNvPr>
          <p:cNvSpPr txBox="1">
            <a:spLocks/>
          </p:cNvSpPr>
          <p:nvPr/>
        </p:nvSpPr>
        <p:spPr>
          <a:xfrm>
            <a:off x="1315006" y="5057690"/>
            <a:ext cx="3571560" cy="90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latinLnBrk="0"/>
            <a:r>
              <a:rPr lang="en" kern="0">
                <a:latin typeface="12롯데마트드림Light" panose="02020603020101020101" pitchFamily="18" charset="-127"/>
                <a:ea typeface="12롯데마트드림Light"/>
              </a:rPr>
              <a:t>Traffic Ratio</a:t>
            </a:r>
            <a:endParaRPr lang="en" altLang="ko-KR" kern="0">
              <a:latin typeface="12롯데마트드림Light" panose="02020603020101020101" pitchFamily="18" charset="-127"/>
              <a:ea typeface="12롯데마트드림Light"/>
            </a:endParaRPr>
          </a:p>
        </p:txBody>
      </p:sp>
      <p:sp>
        <p:nvSpPr>
          <p:cNvPr id="13" name="Google Shape;321;p44">
            <a:extLst>
              <a:ext uri="{FF2B5EF4-FFF2-40B4-BE49-F238E27FC236}">
                <a16:creationId xmlns:a16="http://schemas.microsoft.com/office/drawing/2014/main" id="{B6332FB1-CC83-4BE4-8C21-D26E6C333041}"/>
              </a:ext>
            </a:extLst>
          </p:cNvPr>
          <p:cNvSpPr txBox="1">
            <a:spLocks/>
          </p:cNvSpPr>
          <p:nvPr/>
        </p:nvSpPr>
        <p:spPr>
          <a:xfrm>
            <a:off x="4576750" y="2864455"/>
            <a:ext cx="3720647" cy="132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Vidaloka"/>
              <a:buNone/>
              <a:defRPr sz="3200" b="1" i="0" u="none" strike="noStrike" cap="none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indent="0" latinLnBrk="0"/>
            <a:r>
              <a:rPr lang="en" sz="9600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∝</a:t>
            </a:r>
            <a:r>
              <a:rPr lang="en" sz="4800" ker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  </a:t>
            </a:r>
            <a:endParaRPr lang="ko-KR" altLang="en-US" sz="4800" ker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" name="그래픽 6" descr="자동차 단색으로 채워진">
            <a:extLst>
              <a:ext uri="{FF2B5EF4-FFF2-40B4-BE49-F238E27FC236}">
                <a16:creationId xmlns:a16="http://schemas.microsoft.com/office/drawing/2014/main" id="{08C228FA-30D7-AC4A-A23F-C340CE1EC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2564" y="2649212"/>
            <a:ext cx="914400" cy="914400"/>
          </a:xfrm>
          <a:prstGeom prst="rect">
            <a:avLst/>
          </a:prstGeom>
        </p:spPr>
      </p:pic>
      <p:pic>
        <p:nvPicPr>
          <p:cNvPr id="9" name="그래픽 8" descr="버스 단색으로 채워진">
            <a:extLst>
              <a:ext uri="{FF2B5EF4-FFF2-40B4-BE49-F238E27FC236}">
                <a16:creationId xmlns:a16="http://schemas.microsoft.com/office/drawing/2014/main" id="{7D495205-A4FD-7F44-A442-744DAB633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6466" y="2660704"/>
            <a:ext cx="914400" cy="914400"/>
          </a:xfrm>
          <a:prstGeom prst="rect">
            <a:avLst/>
          </a:prstGeom>
        </p:spPr>
      </p:pic>
      <p:pic>
        <p:nvPicPr>
          <p:cNvPr id="15" name="그래픽 14" descr="두 남자 단색으로 채워진">
            <a:extLst>
              <a:ext uri="{FF2B5EF4-FFF2-40B4-BE49-F238E27FC236}">
                <a16:creationId xmlns:a16="http://schemas.microsoft.com/office/drawing/2014/main" id="{E7DC27D8-412D-D444-B637-B18DA1BB0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42692" y="1654124"/>
            <a:ext cx="914400" cy="914400"/>
          </a:xfrm>
          <a:prstGeom prst="rect">
            <a:avLst/>
          </a:prstGeom>
        </p:spPr>
      </p:pic>
      <p:pic>
        <p:nvPicPr>
          <p:cNvPr id="17" name="그래픽 16" descr="기차 단색으로 채워진">
            <a:extLst>
              <a:ext uri="{FF2B5EF4-FFF2-40B4-BE49-F238E27FC236}">
                <a16:creationId xmlns:a16="http://schemas.microsoft.com/office/drawing/2014/main" id="{AF1C5E90-32F1-CF47-AFA0-F9B829650F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2564" y="16541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3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37">
            <a:extLst>
              <a:ext uri="{FF2B5EF4-FFF2-40B4-BE49-F238E27FC236}">
                <a16:creationId xmlns:a16="http://schemas.microsoft.com/office/drawing/2014/main" id="{C0780181-27A9-420D-9A40-4579586B8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260" y="609932"/>
            <a:ext cx="752853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Deep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Learning</a:t>
            </a:r>
            <a:r>
              <a:rPr 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Toolbox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MATLAB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b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DBB6F07-2237-4FAB-B75E-AF05E1ED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73" y="1591186"/>
            <a:ext cx="5385352" cy="4063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1DFB4-6329-46E4-B4DF-300809ECAC21}"/>
              </a:ext>
            </a:extLst>
          </p:cNvPr>
          <p:cNvSpPr txBox="1"/>
          <p:nvPr/>
        </p:nvSpPr>
        <p:spPr>
          <a:xfrm>
            <a:off x="7239828" y="2464490"/>
            <a:ext cx="43251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Deep</a:t>
            </a:r>
            <a:r>
              <a:rPr 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 </a:t>
            </a:r>
            <a:r>
              <a:rPr 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Learning</a:t>
            </a:r>
            <a:r>
              <a:rPr 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 </a:t>
            </a:r>
            <a:r>
              <a:rPr 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Toolbox™는</a:t>
            </a:r>
            <a:r>
              <a:rPr 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 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lt"/>
            </a:endParaRPr>
          </a:p>
          <a:p>
            <a:r>
              <a:rPr 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알고리즘, 사전 훈련된 모델 및 앱을 사용하여 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lt"/>
            </a:endParaRPr>
          </a:p>
          <a:p>
            <a:r>
              <a:rPr 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lt"/>
              </a:rPr>
              <a:t>심층 신경망을 설계하고 구현할 수 있는 프레임워크를 제공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78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ctrTitle"/>
          </p:nvPr>
        </p:nvSpPr>
        <p:spPr>
          <a:xfrm>
            <a:off x="7997017" y="389727"/>
            <a:ext cx="4199100" cy="74374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4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고급 컴퓨터 수학</a:t>
            </a:r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0258583" y="3951593"/>
            <a:ext cx="1280467" cy="12083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정현용</a:t>
            </a:r>
            <a:endParaRPr lang="en-US" altLang="ko-KR" sz="21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/>
            <a:r>
              <a:rPr lang="ko-KR" altLang="en-US" sz="21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정호재</a:t>
            </a:r>
            <a:endParaRPr lang="ko-KR" err="1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/>
            <a:r>
              <a:rPr lang="ko-KR" altLang="en-US" sz="21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최승현</a:t>
            </a:r>
            <a:endParaRPr lang="ko-KR" sz="21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Picture 2" descr="운송, 오토바이, 어두운, 자전거이(가) 표시된 사진&#10;&#10;자동 생성된 설명">
            <a:extLst>
              <a:ext uri="{FF2B5EF4-FFF2-40B4-BE49-F238E27FC236}">
                <a16:creationId xmlns:a16="http://schemas.microsoft.com/office/drawing/2014/main" id="{F0F4E12F-6AE1-466A-A667-26AC01BA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227" y1="28797" x2="40909" y2="31755"/>
                        <a14:foregroundMark x1="39659" y1="43393" x2="42045" y2="52268"/>
                        <a14:foregroundMark x1="68068" y1="54832" x2="72045" y2="65483"/>
                        <a14:foregroundMark x1="36932" y1="45365" x2="36932" y2="45365"/>
                        <a14:foregroundMark x1="37045" y1="44576" x2="36136" y2="46154"/>
                        <a14:foregroundMark x1="48068" y1="73176" x2="49318" y2="75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60" y="3485356"/>
            <a:ext cx="3713871" cy="21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6DAFA7-6F1F-E240-8035-67ADE773E089}"/>
              </a:ext>
            </a:extLst>
          </p:cNvPr>
          <p:cNvSpPr txBox="1"/>
          <p:nvPr/>
        </p:nvSpPr>
        <p:spPr>
          <a:xfrm>
            <a:off x="1937856" y="2028825"/>
            <a:ext cx="832072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ore-KR" altLang="en-US" sz="4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얕은</a:t>
            </a:r>
            <a:r>
              <a:rPr kumimoji="1" lang="ko-KR" altLang="en-US" sz="4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신경망 데이터 피팅을 </a:t>
            </a:r>
            <a:endParaRPr lang="ko-Kore-KR" altLang="ko-KR" sz="4000"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/>
            </a:endParaRPr>
          </a:p>
          <a:p>
            <a:r>
              <a:rPr kumimoji="1" lang="ko-KR" altLang="en-US" sz="4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활용한 자치구별 </a:t>
            </a:r>
            <a:r>
              <a:rPr kumimoji="1" lang="ko-KR" altLang="en-US" sz="400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따릉이</a:t>
            </a:r>
            <a:r>
              <a:rPr kumimoji="1" lang="ko-KR" altLang="en-US" sz="4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수요 예측</a:t>
            </a:r>
            <a:endParaRPr lang="ko-Kore-KR" altLang="en-US" sz="4000"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37">
            <a:extLst>
              <a:ext uri="{FF2B5EF4-FFF2-40B4-BE49-F238E27FC236}">
                <a16:creationId xmlns:a16="http://schemas.microsoft.com/office/drawing/2014/main" id="{C0780181-27A9-420D-9A40-4579586B8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685" y="562307"/>
            <a:ext cx="762378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Deep</a:t>
            </a:r>
            <a:r>
              <a:rPr 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 </a:t>
            </a:r>
            <a:r>
              <a:rPr lang="ko-KR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Learning</a:t>
            </a:r>
            <a:r>
              <a:rPr 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 </a:t>
            </a:r>
            <a:r>
              <a:rPr lang="ko-KR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Toolbox</a:t>
            </a:r>
            <a:endParaRPr lang="ko-KR" altLang="en-US" err="1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b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1DFB4-6329-46E4-B4DF-300809ECAC21}"/>
              </a:ext>
            </a:extLst>
          </p:cNvPr>
          <p:cNvSpPr txBox="1"/>
          <p:nvPr/>
        </p:nvSpPr>
        <p:spPr>
          <a:xfrm>
            <a:off x="8029160" y="3879575"/>
            <a:ext cx="43251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얕은</a:t>
            </a:r>
            <a:r>
              <a:rPr lang="en-US" alt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 </a:t>
            </a:r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신경망</a:t>
            </a:r>
            <a:r>
              <a:rPr lang="en-US" alt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 </a:t>
            </a:r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예측에서</a:t>
            </a:r>
          </a:p>
          <a:p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주로</a:t>
            </a:r>
            <a:r>
              <a:rPr lang="en-US" alt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 </a:t>
            </a:r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사용되는</a:t>
            </a:r>
            <a:r>
              <a:rPr lang="en-US" altLang="ko-KR" sz="240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 </a:t>
            </a:r>
            <a:r>
              <a:rPr lang="en-US" altLang="ko-KR" sz="240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</a:rPr>
              <a:t>함수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A600BE-BF6E-428C-802C-58117F5A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601" y="2035451"/>
            <a:ext cx="3749537" cy="1461881"/>
          </a:xfrm>
          <a:prstGeom prst="rect">
            <a:avLst/>
          </a:prstGeom>
        </p:spPr>
      </p:pic>
      <p:pic>
        <p:nvPicPr>
          <p:cNvPr id="11" name="그림 5">
            <a:extLst>
              <a:ext uri="{FF2B5EF4-FFF2-40B4-BE49-F238E27FC236}">
                <a16:creationId xmlns:a16="http://schemas.microsoft.com/office/drawing/2014/main" id="{1ADBDD14-2D3D-483A-91CF-720DFF54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21" y="1381691"/>
            <a:ext cx="6189179" cy="46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37">
            <a:extLst>
              <a:ext uri="{FF2B5EF4-FFF2-40B4-BE49-F238E27FC236}">
                <a16:creationId xmlns:a16="http://schemas.microsoft.com/office/drawing/2014/main" id="{C0780181-27A9-420D-9A40-4579586B8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10" y="619457"/>
            <a:ext cx="668080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얕은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신경망으로 데이터 피팅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7981B50-4B6F-42B1-9BE9-548034F6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5096"/>
            <a:ext cx="5857461" cy="2070098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06D08B4E-24B6-494B-B9BA-F845597CE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869" y="1170746"/>
            <a:ext cx="3694088" cy="49679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20EEC2-DAAF-42BA-9438-C2FD4B2C1796}"/>
              </a:ext>
            </a:extLst>
          </p:cNvPr>
          <p:cNvSpPr/>
          <p:nvPr/>
        </p:nvSpPr>
        <p:spPr>
          <a:xfrm>
            <a:off x="3745145" y="2618642"/>
            <a:ext cx="520921" cy="54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A6AF1-DF02-4AF6-BC81-C7DEAF8293A3}"/>
              </a:ext>
            </a:extLst>
          </p:cNvPr>
          <p:cNvSpPr/>
          <p:nvPr/>
        </p:nvSpPr>
        <p:spPr>
          <a:xfrm>
            <a:off x="8868399" y="2046466"/>
            <a:ext cx="346987" cy="275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51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10222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/>
                <a:ea typeface="12롯데마트드림Light"/>
              </a:rPr>
              <a:t>생활인구 신경망 훈련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67A973-EAAB-4A65-A396-42F80F45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54" y="1356967"/>
            <a:ext cx="4235746" cy="3615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A4E40B-9FB8-4C92-AC9F-4D7B8191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" y="1356967"/>
            <a:ext cx="4232733" cy="36151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E58FD7-A0AD-47F0-9D71-561CCDD4A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63" y="1356967"/>
            <a:ext cx="3701291" cy="40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9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10222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/>
                <a:ea typeface="12롯데마트드림Light"/>
              </a:rPr>
              <a:t>버스 신경망 훈련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92000C-A34F-4268-A8DB-1437B9DC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98" y="1356967"/>
            <a:ext cx="4225202" cy="36151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1424B5-D244-4F57-A026-B363ABDA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02" y="1356967"/>
            <a:ext cx="3741596" cy="4048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8468E4-BCF5-46EB-ABB1-70778D269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6967"/>
            <a:ext cx="4225202" cy="36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0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10222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/>
                <a:ea typeface="12롯데마트드림Light"/>
              </a:rPr>
              <a:t>지하철 신경망 훈련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97F25-1210-4621-9CF4-A8C02251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580" y="1356967"/>
            <a:ext cx="4225202" cy="3615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8B3F3A-FA70-4D0A-8A61-EF6ED5651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63" y="1356967"/>
            <a:ext cx="3728617" cy="4034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3C47F8-7A05-4DB5-B0DD-94A9AC40D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" y="1356967"/>
            <a:ext cx="4225202" cy="36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10222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/>
                <a:ea typeface="12롯데마트드림Light"/>
              </a:rPr>
              <a:t>교통량 신경망 훈련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42A09-3D38-48AB-92B4-D9081FC9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580" y="1356967"/>
            <a:ext cx="4225202" cy="3615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65D5E9-784C-43AD-9DFA-6F556A05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37" y="1356967"/>
            <a:ext cx="3732869" cy="4038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019C42-F73D-449F-A0E8-FD6F7BF48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" y="1356967"/>
            <a:ext cx="4225202" cy="36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6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102225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/>
                <a:ea typeface="12롯데마트드림Light"/>
              </a:rPr>
              <a:t>교통량 신경망 훈련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42A09-3D38-48AB-92B4-D9081FC98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3580" y="1356967"/>
            <a:ext cx="4225202" cy="3615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65D5E9-784C-43AD-9DFA-6F556A058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2837" y="1356967"/>
            <a:ext cx="3732869" cy="4038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019C42-F73D-449F-A0E8-FD6F7BF48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35" y="1356967"/>
            <a:ext cx="4225202" cy="3615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8FFD32-5326-4761-AA2C-60864BE8E1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271" y="1462052"/>
            <a:ext cx="1945415" cy="4840098"/>
          </a:xfrm>
          <a:prstGeom prst="rect">
            <a:avLst/>
          </a:prstGeom>
          <a:ln w="57150">
            <a:solidFill>
              <a:srgbClr val="0DFF5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41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9A131-5DEA-424B-B139-F83C4E10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지하철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&amp;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생활인구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EA588-BEC9-423F-943B-2F0E98AE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20" y="1323981"/>
            <a:ext cx="3701291" cy="4001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F39DD7-3B6A-49E2-AF64-40712338D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64" y="1323981"/>
            <a:ext cx="3728617" cy="4034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85B5D-67B3-421E-A664-DC3D08BA7F77}"/>
              </a:ext>
            </a:extLst>
          </p:cNvPr>
          <p:cNvSpPr txBox="1"/>
          <p:nvPr/>
        </p:nvSpPr>
        <p:spPr>
          <a:xfrm>
            <a:off x="4103274" y="5686657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회귀선이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45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도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1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가까울 수록 정확하다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76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54696" y="3391951"/>
            <a:ext cx="11682608" cy="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4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 데이터와의 비교 및 증명</a:t>
            </a:r>
            <a:endParaRPr lang="ko-KR" altLang="en-US" sz="44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2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9300" dirty="0">
                <a:latin typeface="12롯데마트드림Light" panose="02020603020101020101" pitchFamily="18" charset="-127"/>
                <a:ea typeface="12롯데마트드림Light"/>
              </a:rPr>
              <a:t>0</a:t>
            </a:r>
            <a:r>
              <a:rPr lang="en-US" altLang="ko-KR" sz="9300" dirty="0">
                <a:latin typeface="12롯데마트드림Light" panose="02020603020101020101" pitchFamily="18" charset="-127"/>
                <a:ea typeface="12롯데마트드림Light"/>
              </a:rPr>
              <a:t>4</a:t>
            </a:r>
            <a:endParaRPr lang="en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94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D2D83-8357-498E-97E2-A542ED62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4.1.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정형화된 데이터 가져오기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0BFA1-E49F-4FE3-80D9-08BA36AE0550}"/>
              </a:ext>
            </a:extLst>
          </p:cNvPr>
          <p:cNvSpPr txBox="1"/>
          <p:nvPr/>
        </p:nvSpPr>
        <p:spPr>
          <a:xfrm>
            <a:off x="950967" y="1612040"/>
            <a:ext cx="3520516" cy="1274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엑셀파일로부터 데이터 가져오기</a:t>
            </a:r>
            <a:endParaRPr lang="en-US" alt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실제값으로부터 자치구별 퍼센트 </a:t>
            </a:r>
            <a:b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변환하기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05C998-2D43-4ED7-9919-E61B0ED7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60" r="59271" b="4845"/>
          <a:stretch/>
        </p:blipFill>
        <p:spPr>
          <a:xfrm>
            <a:off x="6921885" y="1106413"/>
            <a:ext cx="4965700" cy="5130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50056-B173-4F27-A72F-9949A6DC2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852" r="65580" b="38008"/>
          <a:stretch/>
        </p:blipFill>
        <p:spPr>
          <a:xfrm>
            <a:off x="3072329" y="2886300"/>
            <a:ext cx="8992671" cy="1143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3F99C1-1985-45CB-BF20-725569FF0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33" r="67816" b="11376"/>
          <a:stretch/>
        </p:blipFill>
        <p:spPr>
          <a:xfrm>
            <a:off x="3072329" y="4124515"/>
            <a:ext cx="8725971" cy="22428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80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3528600" y="607112"/>
            <a:ext cx="513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082CA-4844-AD4B-97DE-2546110EB596}"/>
              </a:ext>
            </a:extLst>
          </p:cNvPr>
          <p:cNvSpPr txBox="1"/>
          <p:nvPr/>
        </p:nvSpPr>
        <p:spPr>
          <a:xfrm>
            <a:off x="2746576" y="1724727"/>
            <a:ext cx="165141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01</a:t>
            </a:r>
          </a:p>
          <a:p>
            <a:pPr algn="ctr"/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프로젝트 소개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717D5-84AB-FF41-9EF5-DBA96102137A}"/>
              </a:ext>
            </a:extLst>
          </p:cNvPr>
          <p:cNvSpPr txBox="1"/>
          <p:nvPr/>
        </p:nvSpPr>
        <p:spPr>
          <a:xfrm>
            <a:off x="7374825" y="1586228"/>
            <a:ext cx="1964000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6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02</a:t>
            </a:r>
          </a:p>
          <a:p>
            <a:pPr algn="ctr"/>
            <a:r>
              <a:rPr kumimoji="1" lang="ko-KR" altLang="en-US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따릉이</a:t>
            </a: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대여율에 </a:t>
            </a:r>
            <a:b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영향을 주는 변수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A5D2A-F858-724D-A2B5-8CBD911D590C}"/>
              </a:ext>
            </a:extLst>
          </p:cNvPr>
          <p:cNvSpPr txBox="1"/>
          <p:nvPr/>
        </p:nvSpPr>
        <p:spPr>
          <a:xfrm>
            <a:off x="2705697" y="3753204"/>
            <a:ext cx="1733168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6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03</a:t>
            </a:r>
          </a:p>
          <a:p>
            <a:pPr algn="ctr"/>
            <a:r>
              <a:rPr kumimoji="1" lang="ko-Kore-KR" altLang="en-US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변수와</a:t>
            </a: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kumimoji="1" lang="ko-KR" altLang="en-US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따릉이</a:t>
            </a: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b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수요와의 관계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16437-14C4-6A4C-8BF4-FC51470F4769}"/>
              </a:ext>
            </a:extLst>
          </p:cNvPr>
          <p:cNvSpPr txBox="1"/>
          <p:nvPr/>
        </p:nvSpPr>
        <p:spPr>
          <a:xfrm>
            <a:off x="7374825" y="3753204"/>
            <a:ext cx="1964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60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04</a:t>
            </a:r>
          </a:p>
          <a:p>
            <a:pPr algn="ctr"/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 데이터와의 </a:t>
            </a:r>
            <a:b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 및 증명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79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406502F-EBC5-41F8-AFB9-E36F4F86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46" y="1356967"/>
            <a:ext cx="6744641" cy="45726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2D2D83-8357-498E-97E2-A542ED62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4.2.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얕은 신경망으로 데이터 피팅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CDA04B-A562-4078-9BFF-0C25ABD4C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78" b="20802"/>
          <a:stretch/>
        </p:blipFill>
        <p:spPr>
          <a:xfrm>
            <a:off x="538767" y="3784599"/>
            <a:ext cx="11114400" cy="14859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937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D2D83-8357-498E-97E2-A542ED62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4.3.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모델로부터 값 예측하기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588B91-CF24-476C-897C-8815AF46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1" r="62024" b="64452"/>
          <a:stretch/>
        </p:blipFill>
        <p:spPr>
          <a:xfrm>
            <a:off x="1977403" y="2318657"/>
            <a:ext cx="8237193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96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D2D83-8357-498E-97E2-A542ED62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4.5. MAIN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895BEC-E3F0-499E-83B0-75F7FBCDF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61" r="56771" b="32364"/>
          <a:stretch/>
        </p:blipFill>
        <p:spPr>
          <a:xfrm>
            <a:off x="3708400" y="975167"/>
            <a:ext cx="8216900" cy="5187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AC16D-D509-41E8-A942-F08D8B3274B8}"/>
              </a:ext>
            </a:extLst>
          </p:cNvPr>
          <p:cNvSpPr txBox="1"/>
          <p:nvPr/>
        </p:nvSpPr>
        <p:spPr>
          <a:xfrm>
            <a:off x="784202" y="1563010"/>
            <a:ext cx="3315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정형화된 데이터 가져오기 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people.xlsx,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subway.xlsx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>
              <a:solidFill>
                <a:schemeClr val="bg1">
                  <a:lumMod val="1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함수 피팅하기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>
              <a:solidFill>
                <a:schemeClr val="bg1">
                  <a:lumMod val="1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값 예측하기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endParaRPr lang="en-US" altLang="ko-KR">
              <a:solidFill>
                <a:schemeClr val="bg1">
                  <a:lumMod val="1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 자전거 대여건수와 </a:t>
            </a:r>
            <a:br>
              <a:rPr lang="en-US" altLang="ko-KR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</a:br>
            <a:r>
              <a:rPr lang="ko-KR" altLang="en-US">
                <a:solidFill>
                  <a:schemeClr val="bg1">
                    <a:lumMod val="1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비교하기</a:t>
            </a:r>
          </a:p>
        </p:txBody>
      </p:sp>
    </p:spTree>
    <p:extLst>
      <p:ext uri="{BB962C8B-B14F-4D97-AF65-F5344CB8AC3E}">
        <p14:creationId xmlns:p14="http://schemas.microsoft.com/office/powerpoint/2010/main" val="97644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CC9BE-BA2C-664A-8F71-1924E437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최종 결과 </a:t>
            </a:r>
            <a: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생활인구</a:t>
            </a:r>
            <a: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0045E-9E2E-4042-9408-9521A82E5A56}"/>
              </a:ext>
            </a:extLst>
          </p:cNvPr>
          <p:cNvSpPr txBox="1"/>
          <p:nvPr/>
        </p:nvSpPr>
        <p:spPr>
          <a:xfrm>
            <a:off x="2176950" y="125388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(%)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765EC6-EF15-4DE0-A481-BDA0D12B0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0" t="22569" r="7782" b="4004"/>
          <a:stretch/>
        </p:blipFill>
        <p:spPr>
          <a:xfrm>
            <a:off x="3087551" y="1344499"/>
            <a:ext cx="5457825" cy="4434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84F893-C4EF-44EC-95AD-F5BE7CCC5943}"/>
              </a:ext>
            </a:extLst>
          </p:cNvPr>
          <p:cNvSpPr txBox="1"/>
          <p:nvPr/>
        </p:nvSpPr>
        <p:spPr>
          <a:xfrm>
            <a:off x="8545376" y="54099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자치구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C1DDC9-6944-42DF-8109-8C8C813F56DF}"/>
              </a:ext>
            </a:extLst>
          </p:cNvPr>
          <p:cNvCxnSpPr/>
          <p:nvPr/>
        </p:nvCxnSpPr>
        <p:spPr>
          <a:xfrm>
            <a:off x="4089400" y="1549400"/>
            <a:ext cx="0" cy="1727200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3EA5BA-BAF5-412F-858D-CE191FB02EDE}"/>
              </a:ext>
            </a:extLst>
          </p:cNvPr>
          <p:cNvCxnSpPr>
            <a:cxnSpLocks/>
          </p:cNvCxnSpPr>
          <p:nvPr/>
        </p:nvCxnSpPr>
        <p:spPr>
          <a:xfrm>
            <a:off x="6362700" y="3098800"/>
            <a:ext cx="0" cy="1079500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8F3349D-9B1B-4693-A422-DCE8CDDAADC0}"/>
              </a:ext>
            </a:extLst>
          </p:cNvPr>
          <p:cNvCxnSpPr>
            <a:cxnSpLocks/>
          </p:cNvCxnSpPr>
          <p:nvPr/>
        </p:nvCxnSpPr>
        <p:spPr>
          <a:xfrm>
            <a:off x="7200900" y="3276600"/>
            <a:ext cx="0" cy="698500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6D08E7-0A11-4F03-948A-FC91EF411A7C}"/>
              </a:ext>
            </a:extLst>
          </p:cNvPr>
          <p:cNvCxnSpPr>
            <a:cxnSpLocks/>
          </p:cNvCxnSpPr>
          <p:nvPr/>
        </p:nvCxnSpPr>
        <p:spPr>
          <a:xfrm>
            <a:off x="7404100" y="1955800"/>
            <a:ext cx="0" cy="1606096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08B8CE7-E7FE-46CF-8B06-BFD808DEAD46}"/>
              </a:ext>
            </a:extLst>
          </p:cNvPr>
          <p:cNvCxnSpPr>
            <a:cxnSpLocks/>
          </p:cNvCxnSpPr>
          <p:nvPr/>
        </p:nvCxnSpPr>
        <p:spPr>
          <a:xfrm>
            <a:off x="3441700" y="2758848"/>
            <a:ext cx="0" cy="1635352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3220F7F-F2E3-4BD5-B78B-DE92C69561E9}"/>
              </a:ext>
            </a:extLst>
          </p:cNvPr>
          <p:cNvSpPr txBox="1"/>
          <p:nvPr/>
        </p:nvSpPr>
        <p:spPr>
          <a:xfrm>
            <a:off x="6940206" y="39751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D7D38E-4F2C-4635-A504-79353FF8DF88}"/>
              </a:ext>
            </a:extLst>
          </p:cNvPr>
          <p:cNvSpPr txBox="1"/>
          <p:nvPr/>
        </p:nvSpPr>
        <p:spPr>
          <a:xfrm>
            <a:off x="7463784" y="31720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영등포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E73E490-17D3-4096-B97A-C6ECB9DD690B}"/>
              </a:ext>
            </a:extLst>
          </p:cNvPr>
          <p:cNvSpPr txBox="1"/>
          <p:nvPr/>
        </p:nvSpPr>
        <p:spPr>
          <a:xfrm>
            <a:off x="6107714" y="41917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서초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E8B6EA-A410-4C58-8911-CD0B8AF50455}"/>
              </a:ext>
            </a:extLst>
          </p:cNvPr>
          <p:cNvSpPr txBox="1"/>
          <p:nvPr/>
        </p:nvSpPr>
        <p:spPr>
          <a:xfrm>
            <a:off x="3808563" y="34690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6455FA-1EB0-44AF-BB53-8047F8852AEC}"/>
              </a:ext>
            </a:extLst>
          </p:cNvPr>
          <p:cNvSpPr txBox="1"/>
          <p:nvPr/>
        </p:nvSpPr>
        <p:spPr>
          <a:xfrm>
            <a:off x="3238459" y="43456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강남</a:t>
            </a:r>
          </a:p>
        </p:txBody>
      </p:sp>
    </p:spTree>
    <p:extLst>
      <p:ext uri="{BB962C8B-B14F-4D97-AF65-F5344CB8AC3E}">
        <p14:creationId xmlns:p14="http://schemas.microsoft.com/office/powerpoint/2010/main" val="644173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18FE9EA4-1FEB-4A96-B3D1-E503B29D8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22652" r="9126" b="5166"/>
          <a:stretch/>
        </p:blipFill>
        <p:spPr>
          <a:xfrm>
            <a:off x="3109083" y="1356967"/>
            <a:ext cx="5436293" cy="442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1CC9BE-BA2C-664A-8F71-1924E437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최종 결과 </a:t>
            </a:r>
            <a: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kumimoji="1"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지하철</a:t>
            </a:r>
            <a:r>
              <a:rPr kumimoji="1"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kumimoji="1" lang="ko-Kore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0045E-9E2E-4042-9408-9521A82E5A56}"/>
              </a:ext>
            </a:extLst>
          </p:cNvPr>
          <p:cNvSpPr txBox="1"/>
          <p:nvPr/>
        </p:nvSpPr>
        <p:spPr>
          <a:xfrm>
            <a:off x="2176950" y="125388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(%)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4F893-C4EF-44EC-95AD-F5BE7CCC5943}"/>
              </a:ext>
            </a:extLst>
          </p:cNvPr>
          <p:cNvSpPr txBox="1"/>
          <p:nvPr/>
        </p:nvSpPr>
        <p:spPr>
          <a:xfrm>
            <a:off x="8545376" y="54099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자치구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08B8CE7-E7FE-46CF-8B06-BFD808DEAD46}"/>
              </a:ext>
            </a:extLst>
          </p:cNvPr>
          <p:cNvCxnSpPr>
            <a:cxnSpLocks/>
          </p:cNvCxnSpPr>
          <p:nvPr/>
        </p:nvCxnSpPr>
        <p:spPr>
          <a:xfrm>
            <a:off x="6419850" y="2771548"/>
            <a:ext cx="0" cy="1635352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4BBB998-2C62-4531-AFB2-5977C9C4B2F0}"/>
              </a:ext>
            </a:extLst>
          </p:cNvPr>
          <p:cNvCxnSpPr>
            <a:cxnSpLocks/>
          </p:cNvCxnSpPr>
          <p:nvPr/>
        </p:nvCxnSpPr>
        <p:spPr>
          <a:xfrm>
            <a:off x="8286750" y="2911248"/>
            <a:ext cx="0" cy="1914752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BB17B08-ABD1-495D-B828-BA9F75572D5B}"/>
              </a:ext>
            </a:extLst>
          </p:cNvPr>
          <p:cNvCxnSpPr>
            <a:cxnSpLocks/>
          </p:cNvCxnSpPr>
          <p:nvPr/>
        </p:nvCxnSpPr>
        <p:spPr>
          <a:xfrm>
            <a:off x="8108950" y="2911248"/>
            <a:ext cx="0" cy="1152752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AD2F65B-F213-44B0-A858-7791907AE233}"/>
              </a:ext>
            </a:extLst>
          </p:cNvPr>
          <p:cNvCxnSpPr>
            <a:cxnSpLocks/>
          </p:cNvCxnSpPr>
          <p:nvPr/>
        </p:nvCxnSpPr>
        <p:spPr>
          <a:xfrm>
            <a:off x="7245350" y="3584348"/>
            <a:ext cx="0" cy="1152752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08581C6-2FF9-48B7-9548-812BC084B256}"/>
              </a:ext>
            </a:extLst>
          </p:cNvPr>
          <p:cNvCxnSpPr>
            <a:cxnSpLocks/>
          </p:cNvCxnSpPr>
          <p:nvPr/>
        </p:nvCxnSpPr>
        <p:spPr>
          <a:xfrm>
            <a:off x="4108450" y="1958748"/>
            <a:ext cx="0" cy="1625600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74C4CE92-1113-451A-BDAF-286E760B0B86}"/>
              </a:ext>
            </a:extLst>
          </p:cNvPr>
          <p:cNvCxnSpPr>
            <a:cxnSpLocks/>
          </p:cNvCxnSpPr>
          <p:nvPr/>
        </p:nvCxnSpPr>
        <p:spPr>
          <a:xfrm>
            <a:off x="5162550" y="3429000"/>
            <a:ext cx="0" cy="977900"/>
          </a:xfrm>
          <a:prstGeom prst="straightConnector1">
            <a:avLst/>
          </a:prstGeom>
          <a:ln w="38100">
            <a:solidFill>
              <a:srgbClr val="0DFF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DF17EF2-10C8-462F-B0B9-1BE352155A8F}"/>
              </a:ext>
            </a:extLst>
          </p:cNvPr>
          <p:cNvSpPr txBox="1"/>
          <p:nvPr/>
        </p:nvSpPr>
        <p:spPr>
          <a:xfrm>
            <a:off x="3862228" y="162321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D0066-2DAA-4B3E-A762-B6AD5DFF8BEC}"/>
              </a:ext>
            </a:extLst>
          </p:cNvPr>
          <p:cNvSpPr txBox="1"/>
          <p:nvPr/>
        </p:nvSpPr>
        <p:spPr>
          <a:xfrm>
            <a:off x="4916328" y="306968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노원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FEC4FA1-15D8-4123-BF7C-DFAE14CD7256}"/>
              </a:ext>
            </a:extLst>
          </p:cNvPr>
          <p:cNvSpPr txBox="1"/>
          <p:nvPr/>
        </p:nvSpPr>
        <p:spPr>
          <a:xfrm>
            <a:off x="6173628" y="2341931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서초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C49542-39F8-4952-8358-C1E9A8E0D2B7}"/>
              </a:ext>
            </a:extLst>
          </p:cNvPr>
          <p:cNvSpPr txBox="1"/>
          <p:nvPr/>
        </p:nvSpPr>
        <p:spPr>
          <a:xfrm>
            <a:off x="7027386" y="48260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2FA34EE-5553-4BAE-989F-102D746358C5}"/>
              </a:ext>
            </a:extLst>
          </p:cNvPr>
          <p:cNvSpPr txBox="1"/>
          <p:nvPr/>
        </p:nvSpPr>
        <p:spPr>
          <a:xfrm>
            <a:off x="7759700" y="260279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ACCABF-AB73-4807-B5A4-BA4E78C03598}"/>
              </a:ext>
            </a:extLst>
          </p:cNvPr>
          <p:cNvSpPr txBox="1"/>
          <p:nvPr/>
        </p:nvSpPr>
        <p:spPr>
          <a:xfrm>
            <a:off x="8152538" y="2612956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B05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양천</a:t>
            </a:r>
          </a:p>
        </p:txBody>
      </p:sp>
    </p:spTree>
    <p:extLst>
      <p:ext uri="{BB962C8B-B14F-4D97-AF65-F5344CB8AC3E}">
        <p14:creationId xmlns:p14="http://schemas.microsoft.com/office/powerpoint/2010/main" val="309646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C47AB-C467-A742-9D87-33095E23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References</a:t>
            </a:r>
            <a:endParaRPr kumimoji="1" lang="ko-Kore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A1D798-77A9-0E4F-B561-B1DD8AD08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따릉이</a:t>
            </a:r>
            <a:r>
              <a:rPr kumimoji="1" lang="ko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kumimoji="1" lang="ko-KR" altLang="en-US" sz="28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관련 기사</a:t>
            </a:r>
            <a:endParaRPr kumimoji="1" lang="en-US" altLang="ko-KR" sz="28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광고판 다는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'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따릉이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'…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적자늪 빠져나올까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: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네이트뉴스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(</a:t>
            </a:r>
            <a:r>
              <a:rPr lang="en-US" altLang="ko-Kore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2"/>
              </a:rPr>
              <a:t>nate.com)</a:t>
            </a:r>
            <a:endParaRPr lang="en-US" altLang="ko-Kore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(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단독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)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달리면 달릴수록 적자 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'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따릉이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' (</a:t>
            </a:r>
            <a:r>
              <a:rPr lang="en-US" altLang="ko-Kore-KR">
                <a:latin typeface="12롯데마트드림Light" panose="02020603020101020101" pitchFamily="18" charset="-127"/>
                <a:ea typeface="12롯데마트드림Light" panose="02020603020101020101" pitchFamily="18" charset="-127"/>
                <a:hlinkClick r:id="rId3"/>
              </a:rPr>
              <a:t>newstomato.com)</a:t>
            </a:r>
            <a:endParaRPr lang="en-US" altLang="ko-Kore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endParaRPr lang="en-US" altLang="ko-Kore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kumimoji="1" lang="ko-KR" altLang="en-US" sz="28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매트랩 문서</a:t>
            </a:r>
            <a:endParaRPr kumimoji="1" lang="en-US" altLang="ko-KR" sz="28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1"/>
            <a:r>
              <a:rPr lang="ko-KR" altLang="en-US">
                <a:hlinkClick r:id="rId4"/>
              </a:rPr>
              <a:t>얕은 신경망으로 데이터 피팅 </a:t>
            </a:r>
            <a:r>
              <a:rPr lang="en-US" altLang="ko-KR">
                <a:hlinkClick r:id="rId4"/>
              </a:rPr>
              <a:t>- MATLAB &amp; Simulink - MathWorks </a:t>
            </a:r>
            <a:r>
              <a:rPr lang="ko-KR" altLang="en-US">
                <a:hlinkClick r:id="rId4"/>
              </a:rPr>
              <a:t>한국</a:t>
            </a:r>
            <a:endParaRPr kumimoji="1" lang="ko-Kore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2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54696" y="3391951"/>
            <a:ext cx="11682608" cy="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44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프로젝트 소개</a:t>
            </a:r>
            <a:endParaRPr lang="en" sz="44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2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endParaRPr lang="en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2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err="1">
                <a:latin typeface="12롯데마트드림Light" panose="02020603020101020101" pitchFamily="18" charset="-127"/>
                <a:ea typeface="12롯데마트드림Light"/>
              </a:rPr>
              <a:t>따릉이</a:t>
            </a:r>
            <a:r>
              <a:rPr lang="ko-KR" altLang="en-US">
                <a:latin typeface="12롯데마트드림Light" panose="02020603020101020101" pitchFamily="18" charset="-127"/>
                <a:ea typeface="12롯데마트드림Light"/>
              </a:rPr>
              <a:t> </a:t>
            </a:r>
            <a:r>
              <a:rPr lang="ko-KR" altLang="en-US" err="1">
                <a:latin typeface="12롯데마트드림Light" panose="02020603020101020101" pitchFamily="18" charset="-127"/>
                <a:ea typeface="12롯데마트드림Light"/>
              </a:rPr>
              <a:t>이용량</a:t>
            </a:r>
            <a:r>
              <a:rPr lang="ko-KR" altLang="en-US">
                <a:latin typeface="12롯데마트드림Light" panose="02020603020101020101" pitchFamily="18" charset="-127"/>
                <a:ea typeface="12롯데마트드림Light"/>
              </a:rPr>
              <a:t> 증가 추이 </a:t>
            </a:r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CE060988-64FD-4C53-95B0-E2264D35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134815"/>
            <a:ext cx="4352925" cy="1902320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8760DF6A-3CAF-40F8-ADBC-B926468FD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152204"/>
            <a:ext cx="4352925" cy="1868043"/>
          </a:xfrm>
          <a:prstGeom prst="rect">
            <a:avLst/>
          </a:prstGeom>
        </p:spPr>
      </p:pic>
      <p:sp>
        <p:nvSpPr>
          <p:cNvPr id="7" name="Google Shape;285;p40">
            <a:extLst>
              <a:ext uri="{FF2B5EF4-FFF2-40B4-BE49-F238E27FC236}">
                <a16:creationId xmlns:a16="http://schemas.microsoft.com/office/drawing/2014/main" id="{A47E472A-57E0-414C-83A1-E8145D3AEFE3}"/>
              </a:ext>
            </a:extLst>
          </p:cNvPr>
          <p:cNvSpPr txBox="1">
            <a:spLocks/>
          </p:cNvSpPr>
          <p:nvPr/>
        </p:nvSpPr>
        <p:spPr>
          <a:xfrm>
            <a:off x="1061625" y="1778687"/>
            <a:ext cx="513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pPr marL="342900" indent="-342900" latinLnBrk="0">
              <a:buFont typeface="Wingdings"/>
              <a:buChar char="ü"/>
            </a:pPr>
            <a:r>
              <a:rPr lang="ko-KR" altLang="en-US" sz="2000" kern="0" err="1">
                <a:ea typeface="12롯데마트드림Light"/>
              </a:rPr>
              <a:t>QR형</a:t>
            </a:r>
            <a:r>
              <a:rPr lang="ko-KR" altLang="en-US" sz="2000" kern="0">
                <a:ea typeface="12롯데마트드림Light"/>
              </a:rPr>
              <a:t> 자전거 도입</a:t>
            </a:r>
            <a:endParaRPr lang="ko-KR"/>
          </a:p>
        </p:txBody>
      </p:sp>
      <p:sp>
        <p:nvSpPr>
          <p:cNvPr id="14" name="Google Shape;285;p40">
            <a:extLst>
              <a:ext uri="{FF2B5EF4-FFF2-40B4-BE49-F238E27FC236}">
                <a16:creationId xmlns:a16="http://schemas.microsoft.com/office/drawing/2014/main" id="{1597EA73-30C5-4CBE-9261-EAC6FC2525C1}"/>
              </a:ext>
            </a:extLst>
          </p:cNvPr>
          <p:cNvSpPr txBox="1">
            <a:spLocks/>
          </p:cNvSpPr>
          <p:nvPr/>
        </p:nvSpPr>
        <p:spPr>
          <a:xfrm>
            <a:off x="1061624" y="2769286"/>
            <a:ext cx="513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pPr marL="342900" indent="-342900" latinLnBrk="0">
              <a:buFont typeface="Wingdings"/>
              <a:buChar char="ü"/>
            </a:pPr>
            <a:r>
              <a:rPr lang="ko-KR" altLang="en-US" sz="2000" kern="0">
                <a:ea typeface="12롯데마트드림Light"/>
              </a:rPr>
              <a:t>자전거 타기 좋은 환경</a:t>
            </a:r>
            <a:endParaRPr lang="ko-KR"/>
          </a:p>
        </p:txBody>
      </p:sp>
      <p:sp>
        <p:nvSpPr>
          <p:cNvPr id="15" name="Google Shape;285;p40">
            <a:extLst>
              <a:ext uri="{FF2B5EF4-FFF2-40B4-BE49-F238E27FC236}">
                <a16:creationId xmlns:a16="http://schemas.microsoft.com/office/drawing/2014/main" id="{A14B4A63-554F-4DA3-93BC-C93559D841AE}"/>
              </a:ext>
            </a:extLst>
          </p:cNvPr>
          <p:cNvSpPr txBox="1">
            <a:spLocks/>
          </p:cNvSpPr>
          <p:nvPr/>
        </p:nvSpPr>
        <p:spPr>
          <a:xfrm>
            <a:off x="1061624" y="3759886"/>
            <a:ext cx="513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pPr marL="342900" indent="-342900">
              <a:buFont typeface="Wingdings"/>
              <a:buChar char="ü"/>
            </a:pPr>
            <a:r>
              <a:rPr lang="ko-KR" altLang="en-US" sz="2000" kern="0">
                <a:ea typeface="12롯데마트드림Light"/>
              </a:rPr>
              <a:t>시민 맞춤 서비스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4131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err="1">
                <a:latin typeface="12롯데마트드림Light" panose="02020603020101020101" pitchFamily="18" charset="-127"/>
                <a:ea typeface="12롯데마트드림Light"/>
              </a:rPr>
              <a:t>따릉이</a:t>
            </a:r>
            <a:r>
              <a:rPr lang="ko-KR" altLang="en-US">
                <a:latin typeface="12롯데마트드림Light" panose="02020603020101020101" pitchFamily="18" charset="-127"/>
                <a:ea typeface="12롯데마트드림Light"/>
              </a:rPr>
              <a:t> 예산 효율화 문제</a:t>
            </a:r>
            <a:endParaRPr lang="en-US" altLang="ko-KR">
              <a:latin typeface="12롯데마트드림Light" panose="02020603020101020101" pitchFamily="18" charset="-127"/>
              <a:ea typeface="12롯데마트드림Light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167B58-3AFB-334E-A0A6-765E5175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10" y="1298876"/>
            <a:ext cx="6106423" cy="496575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E7856C9-C69A-DB49-A4A5-64E24AA2F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28" y="3772610"/>
            <a:ext cx="90424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5A71B0C-AA36-DF4B-B65F-D0A5868E9AA3}"/>
                  </a:ext>
                </a:extLst>
              </p14:cNvPr>
              <p14:cNvContentPartPr/>
              <p14:nvPr/>
            </p14:nvContentPartPr>
            <p14:xfrm>
              <a:off x="6599520" y="4565184"/>
              <a:ext cx="3735000" cy="73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5A71B0C-AA36-DF4B-B65F-D0A5868E9A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5520" y="4457184"/>
                <a:ext cx="3842640" cy="2894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856E53E-1A82-504F-ACAA-D74E0B5EF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28" y="2064460"/>
            <a:ext cx="1905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254696" y="3391951"/>
            <a:ext cx="11682608" cy="86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altLang="en-US" sz="440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따릉이</a:t>
            </a:r>
            <a:r>
              <a:rPr lang="ko-KR" altLang="en-US" sz="44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440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대여율에</a:t>
            </a:r>
            <a:r>
              <a:rPr lang="ko-KR" altLang="en-US" sz="44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영향을 주는 변수</a:t>
            </a:r>
            <a:endParaRPr lang="en" sz="440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2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</a:t>
            </a:r>
            <a:r>
              <a:rPr lang="en-US" altLang="ko-KR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endParaRPr lang="en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22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3D76DD-72AC-4423-9923-5759F39B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67" y="1842400"/>
            <a:ext cx="6858068" cy="3173200"/>
          </a:xfrm>
          <a:prstGeom prst="rect">
            <a:avLst/>
          </a:prstGeom>
        </p:spPr>
      </p:pic>
      <p:sp>
        <p:nvSpPr>
          <p:cNvPr id="284" name="Google Shape;284;p40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>
              <a:buFont typeface="Wingdings"/>
              <a:buChar char="ü"/>
            </a:pPr>
            <a:r>
              <a:rPr lang="ko-KR" altLang="en-US" sz="1850">
                <a:latin typeface="12롯데마트드림Light" panose="02020603020101020101" pitchFamily="18" charset="-127"/>
                <a:ea typeface="12롯데마트드림Light"/>
              </a:rPr>
              <a:t>생활인구</a:t>
            </a:r>
          </a:p>
          <a:p>
            <a:pPr marL="342900">
              <a:buFont typeface="Wingdings"/>
              <a:buChar char="ü"/>
            </a:pPr>
            <a:endParaRPr lang="ko-KR" altLang="en-US" sz="1850">
              <a:latin typeface="12롯데마트드림Light" panose="02020603020101020101" pitchFamily="18" charset="-127"/>
              <a:ea typeface="12롯데마트드림Light"/>
            </a:endParaRPr>
          </a:p>
          <a:p>
            <a:pPr marL="342900">
              <a:buFont typeface="Wingdings"/>
              <a:buChar char="ü"/>
            </a:pP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버스</a:t>
            </a:r>
          </a:p>
          <a:p>
            <a:pPr marL="342900">
              <a:buFont typeface="Wingdings"/>
              <a:buChar char="ü"/>
            </a:pPr>
            <a:endParaRPr lang="ko-KR" altLang="en-US" sz="1850">
              <a:latin typeface="12롯데마트드림Light" panose="02020603020101020101" pitchFamily="18" charset="-127"/>
              <a:ea typeface="12롯데마트드림Light"/>
            </a:endParaRPr>
          </a:p>
          <a:p>
            <a:pPr marL="342900">
              <a:buFont typeface="Wingdings"/>
              <a:buChar char="ü"/>
            </a:pP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지하철</a:t>
            </a:r>
          </a:p>
          <a:p>
            <a:pPr marL="342900">
              <a:buFont typeface="Wingdings"/>
              <a:buChar char="ü"/>
            </a:pPr>
            <a:endParaRPr lang="ko-KR" altLang="en-US" sz="1850">
              <a:latin typeface="12롯데마트드림Light" panose="02020603020101020101" pitchFamily="18" charset="-127"/>
              <a:ea typeface="12롯데마트드림Light"/>
            </a:endParaRPr>
          </a:p>
          <a:p>
            <a:pPr marL="342900">
              <a:buFont typeface="Wingdings"/>
              <a:buChar char="ü"/>
            </a:pP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교통량</a:t>
            </a:r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9829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>
                <a:latin typeface="12롯데마트드림Light" panose="02020603020101020101" pitchFamily="18" charset="-127"/>
                <a:ea typeface="12롯데마트드림Light"/>
              </a:rPr>
              <a:t>데이터 수집</a:t>
            </a:r>
            <a:endParaRPr lang="ko-KR" altLang="en">
              <a:latin typeface="12롯데마트드림Light" panose="02020603020101020101" pitchFamily="18" charset="-127"/>
              <a:ea typeface="12롯데마트드림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B6AC7-DCC0-4F6C-8BD4-F05816EA2625}"/>
              </a:ext>
            </a:extLst>
          </p:cNvPr>
          <p:cNvSpPr txBox="1"/>
          <p:nvPr/>
        </p:nvSpPr>
        <p:spPr>
          <a:xfrm>
            <a:off x="6510053" y="5015600"/>
            <a:ext cx="277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err="1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https</a:t>
            </a:r>
            <a:r>
              <a:rPr lang="af-ZA" altLang="ko-KR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://</a:t>
            </a:r>
            <a:r>
              <a:rPr lang="af-ZA" altLang="ko-KR" err="1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data.seoul.go.kr</a:t>
            </a:r>
            <a:r>
              <a:rPr lang="af-ZA" altLang="ko-KR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정형화</a:t>
            </a:r>
            <a:endParaRPr lang="ko-KR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5684153" y="4769286"/>
            <a:ext cx="22972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3200" ker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rPr>
              <a:t>지하철</a:t>
            </a:r>
          </a:p>
        </p:txBody>
      </p:sp>
      <p:sp>
        <p:nvSpPr>
          <p:cNvPr id="489" name="Google Shape;489;p53"/>
          <p:cNvSpPr txBox="1"/>
          <p:nvPr/>
        </p:nvSpPr>
        <p:spPr>
          <a:xfrm>
            <a:off x="272273" y="4722633"/>
            <a:ext cx="22972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3200" ker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rPr>
              <a:t>생활인구</a:t>
            </a:r>
          </a:p>
        </p:txBody>
      </p:sp>
      <p:grpSp>
        <p:nvGrpSpPr>
          <p:cNvPr id="491" name="Google Shape;491;p53"/>
          <p:cNvGrpSpPr/>
          <p:nvPr/>
        </p:nvGrpSpPr>
        <p:grpSpPr>
          <a:xfrm>
            <a:off x="1420873" y="3587887"/>
            <a:ext cx="9351133" cy="667500"/>
            <a:chOff x="1061626" y="2700425"/>
            <a:chExt cx="7013349" cy="667500"/>
          </a:xfrm>
        </p:grpSpPr>
        <p:cxnSp>
          <p:nvCxnSpPr>
            <p:cNvPr id="492" name="Google Shape;492;p53"/>
            <p:cNvCxnSpPr>
              <a:stCxn id="493" idx="3"/>
              <a:endCxn id="494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5" name="Google Shape;495;p53"/>
            <p:cNvCxnSpPr>
              <a:stCxn id="494" idx="3"/>
              <a:endCxn id="496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53"/>
            <p:cNvCxnSpPr>
              <a:stCxn id="496" idx="3"/>
              <a:endCxn id="498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5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 latinLnBrk="0">
                <a:buClr>
                  <a:srgbClr val="000000"/>
                </a:buClr>
              </a:pPr>
              <a:r>
                <a:rPr lang="en" sz="4667" kern="0">
                  <a:solidFill>
                    <a:srgbClr val="3F3533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Vidaloka"/>
                  <a:sym typeface="Vidaloka"/>
                </a:rPr>
                <a:t>01</a:t>
              </a:r>
              <a:endParaRPr sz="4667" kern="0">
                <a:solidFill>
                  <a:srgbClr val="3F3533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endParaRPr>
            </a:p>
          </p:txBody>
        </p:sp>
        <p:sp>
          <p:nvSpPr>
            <p:cNvPr id="494" name="Google Shape;494;p5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 latinLnBrk="0">
                <a:buClr>
                  <a:srgbClr val="000000"/>
                </a:buClr>
              </a:pPr>
              <a:r>
                <a:rPr lang="en" sz="4667" kern="0">
                  <a:solidFill>
                    <a:srgbClr val="3F3533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Vidaloka"/>
                  <a:sym typeface="Vidaloka"/>
                </a:rPr>
                <a:t>02</a:t>
              </a:r>
              <a:endParaRPr sz="4667" kern="0">
                <a:solidFill>
                  <a:srgbClr val="3F3533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endParaRPr>
            </a:p>
          </p:txBody>
        </p:sp>
        <p:sp>
          <p:nvSpPr>
            <p:cNvPr id="496" name="Google Shape;496;p5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 latinLnBrk="0">
                <a:buClr>
                  <a:srgbClr val="000000"/>
                </a:buClr>
              </a:pPr>
              <a:r>
                <a:rPr lang="en" sz="4667" kern="0">
                  <a:solidFill>
                    <a:srgbClr val="3F3533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Vidaloka"/>
                  <a:sym typeface="Vidaloka"/>
                </a:rPr>
                <a:t>03</a:t>
              </a:r>
              <a:endParaRPr sz="4667" kern="0">
                <a:solidFill>
                  <a:srgbClr val="3F3533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endParaRPr>
            </a:p>
          </p:txBody>
        </p:sp>
        <p:sp>
          <p:nvSpPr>
            <p:cNvPr id="498" name="Google Shape;498;p5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 latinLnBrk="0">
                <a:buClr>
                  <a:srgbClr val="000000"/>
                </a:buClr>
              </a:pPr>
              <a:r>
                <a:rPr lang="en" sz="4667" kern="0">
                  <a:solidFill>
                    <a:srgbClr val="3F3533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Vidaloka"/>
                  <a:sym typeface="Vidaloka"/>
                </a:rPr>
                <a:t>04</a:t>
              </a:r>
              <a:endParaRPr sz="4667" kern="0">
                <a:solidFill>
                  <a:srgbClr val="3F3533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endParaRPr>
            </a:p>
          </p:txBody>
        </p:sp>
      </p:grpSp>
      <p:sp>
        <p:nvSpPr>
          <p:cNvPr id="499" name="Google Shape;499;p53"/>
          <p:cNvSpPr txBox="1"/>
          <p:nvPr/>
        </p:nvSpPr>
        <p:spPr>
          <a:xfrm>
            <a:off x="2972648" y="2769380"/>
            <a:ext cx="22972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3200" ker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rPr>
              <a:t>버스</a:t>
            </a:r>
          </a:p>
        </p:txBody>
      </p:sp>
      <p:sp>
        <p:nvSpPr>
          <p:cNvPr id="500" name="Google Shape;500;p53"/>
          <p:cNvSpPr txBox="1"/>
          <p:nvPr/>
        </p:nvSpPr>
        <p:spPr>
          <a:xfrm>
            <a:off x="8222935" y="2794114"/>
            <a:ext cx="22972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-KR" altLang="en-US" sz="3200" ker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Vidaloka"/>
                <a:sym typeface="Vidaloka"/>
              </a:rPr>
              <a:t>교통량</a:t>
            </a:r>
          </a:p>
        </p:txBody>
      </p:sp>
      <p:pic>
        <p:nvPicPr>
          <p:cNvPr id="18" name="그래픽 17" descr="자동차 단색으로 채워진">
            <a:extLst>
              <a:ext uri="{FF2B5EF4-FFF2-40B4-BE49-F238E27FC236}">
                <a16:creationId xmlns:a16="http://schemas.microsoft.com/office/drawing/2014/main" id="{D075628D-76B4-FF43-B00A-BB3299CF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1184" y="2550180"/>
            <a:ext cx="914400" cy="914400"/>
          </a:xfrm>
          <a:prstGeom prst="rect">
            <a:avLst/>
          </a:prstGeom>
        </p:spPr>
      </p:pic>
      <p:pic>
        <p:nvPicPr>
          <p:cNvPr id="19" name="그래픽 18" descr="버스 단색으로 채워진">
            <a:extLst>
              <a:ext uri="{FF2B5EF4-FFF2-40B4-BE49-F238E27FC236}">
                <a16:creationId xmlns:a16="http://schemas.microsoft.com/office/drawing/2014/main" id="{2CB61BDA-43A9-2E45-8C21-6C3BC0CE2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5767" y="2550180"/>
            <a:ext cx="914400" cy="914400"/>
          </a:xfrm>
          <a:prstGeom prst="rect">
            <a:avLst/>
          </a:prstGeom>
        </p:spPr>
      </p:pic>
      <p:pic>
        <p:nvPicPr>
          <p:cNvPr id="20" name="그래픽 19" descr="두 남자 단색으로 채워진">
            <a:extLst>
              <a:ext uri="{FF2B5EF4-FFF2-40B4-BE49-F238E27FC236}">
                <a16:creationId xmlns:a16="http://schemas.microsoft.com/office/drawing/2014/main" id="{E6F4B77E-C4D1-1F4E-ADE3-1C136322F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71807" y="4516030"/>
            <a:ext cx="914400" cy="914400"/>
          </a:xfrm>
          <a:prstGeom prst="rect">
            <a:avLst/>
          </a:prstGeom>
        </p:spPr>
      </p:pic>
      <p:pic>
        <p:nvPicPr>
          <p:cNvPr id="21" name="그래픽 20" descr="기차 단색으로 채워진">
            <a:extLst>
              <a:ext uri="{FF2B5EF4-FFF2-40B4-BE49-F238E27FC236}">
                <a16:creationId xmlns:a16="http://schemas.microsoft.com/office/drawing/2014/main" id="{2068F8A3-FD57-5D4D-89B1-98D51E9C8A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24153" y="45160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Microsoft Office PowerPoint</Application>
  <PresentationFormat>와이드스크린</PresentationFormat>
  <Paragraphs>177</Paragraphs>
  <Slides>35</Slides>
  <Notes>33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12롯데마트드림Light</vt:lpstr>
      <vt:lpstr>Crimson Text</vt:lpstr>
      <vt:lpstr>Vidaloka</vt:lpstr>
      <vt:lpstr>맑은 고딕</vt:lpstr>
      <vt:lpstr>Arial</vt:lpstr>
      <vt:lpstr>Calibri</vt:lpstr>
      <vt:lpstr>Lato</vt:lpstr>
      <vt:lpstr>Merriweather Light</vt:lpstr>
      <vt:lpstr>Montserrat</vt:lpstr>
      <vt:lpstr>Wingdings</vt:lpstr>
      <vt:lpstr>Office 테마</vt:lpstr>
      <vt:lpstr>Minimalist Business Slides by Slidesgo</vt:lpstr>
      <vt:lpstr>PowerPoint 프레젠테이션</vt:lpstr>
      <vt:lpstr>고급 컴퓨터 수학</vt:lpstr>
      <vt:lpstr>목차</vt:lpstr>
      <vt:lpstr>프로젝트 소개</vt:lpstr>
      <vt:lpstr>따릉이 이용량 증가 추이 </vt:lpstr>
      <vt:lpstr>따릉이 예산 효율화 문제</vt:lpstr>
      <vt:lpstr>따릉이 대여율에 영향을 주는 변수</vt:lpstr>
      <vt:lpstr>데이터 수집</vt:lpstr>
      <vt:lpstr>데이터 정형화</vt:lpstr>
      <vt:lpstr>데이터 정형화 in Excel</vt:lpstr>
      <vt:lpstr>데이터 정형화 in Excel</vt:lpstr>
      <vt:lpstr>데이터 시각화(생활인구)</vt:lpstr>
      <vt:lpstr>데이터 시각화(버스)</vt:lpstr>
      <vt:lpstr>데이터 시각화(지하철)</vt:lpstr>
      <vt:lpstr>데이터 시각화(교통량)</vt:lpstr>
      <vt:lpstr>데이터 시각화</vt:lpstr>
      <vt:lpstr>변수와 따릉이 수요와의 관계</vt:lpstr>
      <vt:lpstr>4가지 변수의 비율   ∝  따릉이의 비율</vt:lpstr>
      <vt:lpstr>Deep Learning Toolbox in MATLAB   </vt:lpstr>
      <vt:lpstr>Deep Learning Toolbox    </vt:lpstr>
      <vt:lpstr>얕은 신경망으로 데이터 피팅</vt:lpstr>
      <vt:lpstr>생활인구 신경망 훈련</vt:lpstr>
      <vt:lpstr>버스 신경망 훈련</vt:lpstr>
      <vt:lpstr>지하철 신경망 훈련</vt:lpstr>
      <vt:lpstr>교통량 신경망 훈련</vt:lpstr>
      <vt:lpstr>교통량 신경망 훈련</vt:lpstr>
      <vt:lpstr>지하철 &amp; 생활인구</vt:lpstr>
      <vt:lpstr>실제 데이터와의 비교 및 증명</vt:lpstr>
      <vt:lpstr>4.1. 정형화된 데이터 가져오기</vt:lpstr>
      <vt:lpstr>4.2. 얕은 신경망으로 데이터 피팅</vt:lpstr>
      <vt:lpstr>4.3. 모델로부터 값 예측하기</vt:lpstr>
      <vt:lpstr>4.5. MAIN</vt:lpstr>
      <vt:lpstr>최종 결과 (생활인구)</vt:lpstr>
      <vt:lpstr>최종 결과 (지하철)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승현 최</dc:creator>
  <cp:lastModifiedBy>정호재</cp:lastModifiedBy>
  <cp:revision>2</cp:revision>
  <dcterms:created xsi:type="dcterms:W3CDTF">2021-11-17T12:07:13Z</dcterms:created>
  <dcterms:modified xsi:type="dcterms:W3CDTF">2023-01-25T03:25:22Z</dcterms:modified>
</cp:coreProperties>
</file>